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1" r:id="rId2"/>
    <p:sldId id="258" r:id="rId3"/>
    <p:sldId id="614" r:id="rId4"/>
    <p:sldId id="616" r:id="rId5"/>
    <p:sldId id="617" r:id="rId6"/>
    <p:sldId id="618" r:id="rId7"/>
    <p:sldId id="619" r:id="rId8"/>
    <p:sldId id="620" r:id="rId9"/>
    <p:sldId id="621" r:id="rId10"/>
    <p:sldId id="622" r:id="rId11"/>
    <p:sldId id="624" r:id="rId12"/>
    <p:sldId id="625" r:id="rId13"/>
    <p:sldId id="626" r:id="rId14"/>
    <p:sldId id="627" r:id="rId15"/>
    <p:sldId id="628" r:id="rId16"/>
    <p:sldId id="629" r:id="rId17"/>
    <p:sldId id="630" r:id="rId18"/>
    <p:sldId id="63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/>
    <p:restoredTop sz="95859"/>
  </p:normalViewPr>
  <p:slideViewPr>
    <p:cSldViewPr snapToGrid="0" snapToObjects="1">
      <p:cViewPr varScale="1">
        <p:scale>
          <a:sx n="128" d="100"/>
          <a:sy n="128" d="100"/>
        </p:scale>
        <p:origin x="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FF58A-ED0F-DC46-A709-B9EB600FFFC1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09AA1-113C-9F40-9E98-63D20E56E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1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92B52-7C84-4ED0-8603-13336EB94883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903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B3E7A28-EBA2-2F49-A53B-F21DE58203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68987586-439B-D646-B8CF-77BC252525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9999" y="3949700"/>
            <a:ext cx="9410989" cy="841375"/>
          </a:xfrm>
        </p:spPr>
        <p:txBody>
          <a:bodyPr>
            <a:normAutofit/>
          </a:bodyPr>
          <a:lstStyle>
            <a:lvl1pPr>
              <a:defRPr sz="3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2FFD41F1-D00C-554B-903A-2CB6FEFC95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99999" y="5761529"/>
            <a:ext cx="9410989" cy="583217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Additional Content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B4D9FA1B-431F-F045-9126-9501085BC7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9999" y="2826497"/>
            <a:ext cx="9410989" cy="760332"/>
          </a:xfrm>
        </p:spPr>
        <p:txBody>
          <a:bodyPr>
            <a:noAutofit/>
          </a:bodyPr>
          <a:lstStyle>
            <a:lvl1pPr algn="r">
              <a:lnSpc>
                <a:spcPct val="80000"/>
              </a:lnSpc>
              <a:defRPr sz="6000" b="1" i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829801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9D289-E5B9-F446-B4B5-FD2007D27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0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09732B70-332F-0544-BCE8-E1AAC38E7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03BD5B-68C3-FE4C-A0CE-1F01652CA5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247" y="1898248"/>
            <a:ext cx="6099356" cy="1863524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8000" b="1" i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9C3BAF-BD1D-3143-BB41-122A757188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425" y="3969835"/>
            <a:ext cx="6099175" cy="960438"/>
          </a:xfrm>
        </p:spPr>
        <p:txBody>
          <a:bodyPr/>
          <a:lstStyle>
            <a:lvl1pPr algn="l">
              <a:defRPr sz="40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59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EDE819F8-50DF-3048-914D-4E729909DB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03BD5B-68C3-FE4C-A0CE-1F01652CA5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1103" y="1796969"/>
            <a:ext cx="6099356" cy="1863524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8000" b="1" i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9C3BAF-BD1D-3143-BB41-122A757188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41281" y="4653413"/>
            <a:ext cx="6099175" cy="960438"/>
          </a:xfrm>
        </p:spPr>
        <p:txBody>
          <a:bodyPr/>
          <a:lstStyle>
            <a:lvl1pPr algn="ctr">
              <a:defRPr sz="4000" b="1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74014D-421D-4042-8820-A9F5D543F3B9}"/>
              </a:ext>
            </a:extLst>
          </p:cNvPr>
          <p:cNvCxnSpPr/>
          <p:nvPr userDrawn="1"/>
        </p:nvCxnSpPr>
        <p:spPr>
          <a:xfrm>
            <a:off x="3132234" y="4170179"/>
            <a:ext cx="604992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78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Bottom Left_Flatten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8EA882E-3E7B-AB40-9D94-975D147C27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03BD5B-68C3-FE4C-A0CE-1F01652CA5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9278" y="2859468"/>
            <a:ext cx="6099356" cy="1863524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8000" b="1" i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9C3BAF-BD1D-3143-BB41-122A757188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9278" y="5536148"/>
            <a:ext cx="6099175" cy="960438"/>
          </a:xfrm>
        </p:spPr>
        <p:txBody>
          <a:bodyPr/>
          <a:lstStyle>
            <a:lvl1pPr algn="l">
              <a:defRPr sz="4000" b="1" i="0" baseline="0">
                <a:solidFill>
                  <a:srgbClr val="00843D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EB9923-9B85-5F49-998B-F9F396E39C6D}"/>
              </a:ext>
            </a:extLst>
          </p:cNvPr>
          <p:cNvCxnSpPr/>
          <p:nvPr userDrawn="1"/>
        </p:nvCxnSpPr>
        <p:spPr>
          <a:xfrm>
            <a:off x="818707" y="5174733"/>
            <a:ext cx="6049927" cy="0"/>
          </a:xfrm>
          <a:prstGeom prst="line">
            <a:avLst/>
          </a:prstGeom>
          <a:ln w="5715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620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7ECB2591-C49C-CC46-9996-2C015ECF1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4A6D3D3-72F6-6945-BCF2-6F546B0A39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4043" y="2685356"/>
            <a:ext cx="6099356" cy="1863524"/>
          </a:xfrm>
        </p:spPr>
        <p:txBody>
          <a:bodyPr>
            <a:noAutofit/>
          </a:bodyPr>
          <a:lstStyle>
            <a:lvl1pPr algn="r">
              <a:lnSpc>
                <a:spcPct val="80000"/>
              </a:lnSpc>
              <a:defRPr sz="8000" b="1" i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8F951190-30B5-EC4F-86E2-6697F9F98C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4573" y="4694844"/>
            <a:ext cx="6099175" cy="960438"/>
          </a:xfrm>
        </p:spPr>
        <p:txBody>
          <a:bodyPr/>
          <a:lstStyle>
            <a:lvl1pPr algn="r">
              <a:defRPr sz="4000" b="1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7328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76C854A0-985B-FB4B-AE4B-D28DD3D05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190500"/>
            <a:ext cx="12179300" cy="6667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7C8A01-5F5F-B149-AE08-54CAB7A23BEE}"/>
              </a:ext>
            </a:extLst>
          </p:cNvPr>
          <p:cNvSpPr txBox="1"/>
          <p:nvPr userDrawn="1"/>
        </p:nvSpPr>
        <p:spPr>
          <a:xfrm>
            <a:off x="-949124" y="145841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E4A180-36C6-214C-AFE1-F88469C12CBA}"/>
              </a:ext>
            </a:extLst>
          </p:cNvPr>
          <p:cNvSpPr txBox="1"/>
          <p:nvPr userDrawn="1"/>
        </p:nvSpPr>
        <p:spPr>
          <a:xfrm>
            <a:off x="-1215342" y="163203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43EAD14-4644-F340-8380-F40C21199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66725"/>
            <a:ext cx="7542213" cy="666750"/>
          </a:xfrm>
        </p:spPr>
        <p:txBody>
          <a:bodyPr>
            <a:noAutofit/>
          </a:bodyPr>
          <a:lstStyle>
            <a:lvl1pPr algn="l">
              <a:defRPr sz="4000" b="1" i="0" baseline="0">
                <a:solidFill>
                  <a:srgbClr val="00843D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7AAC3C3D-E080-A045-B266-E3C073342B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207505"/>
            <a:ext cx="10515600" cy="666750"/>
          </a:xfrm>
        </p:spPr>
        <p:txBody>
          <a:bodyPr>
            <a:no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FC61832-0E5F-FD40-8B98-9692C42A57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2664566"/>
            <a:ext cx="10515599" cy="3512395"/>
          </a:xfrm>
        </p:spPr>
        <p:txBody>
          <a:bodyPr/>
          <a:lstStyle>
            <a:lvl1pPr marL="514350" indent="-514350" algn="l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body copy</a:t>
            </a:r>
          </a:p>
          <a:p>
            <a:pPr lvl="0"/>
            <a:r>
              <a:rPr lang="en-US" dirty="0"/>
              <a:t>Insert body copy</a:t>
            </a:r>
          </a:p>
          <a:p>
            <a:pPr lvl="0"/>
            <a:r>
              <a:rPr lang="en-US" dirty="0"/>
              <a:t>Insert body copy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E694489-8733-B82B-6C5B-728A7B861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28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C7992C-528B-674D-69DA-CE88EB86C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28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49DB883-BCE7-6983-9E6F-507FA0752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628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41E9972E-B495-7D42-862D-914296B4CA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83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4F6D4F6A-D3FC-2149-83D5-614B95663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190500"/>
            <a:ext cx="12179300" cy="6667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7C8A01-5F5F-B149-AE08-54CAB7A23BEE}"/>
              </a:ext>
            </a:extLst>
          </p:cNvPr>
          <p:cNvSpPr txBox="1"/>
          <p:nvPr userDrawn="1"/>
        </p:nvSpPr>
        <p:spPr>
          <a:xfrm>
            <a:off x="-949124" y="145841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E4A180-36C6-214C-AFE1-F88469C12CBA}"/>
              </a:ext>
            </a:extLst>
          </p:cNvPr>
          <p:cNvSpPr txBox="1"/>
          <p:nvPr userDrawn="1"/>
        </p:nvSpPr>
        <p:spPr>
          <a:xfrm>
            <a:off x="-1215342" y="163203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43EAD14-4644-F340-8380-F40C21199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66725"/>
            <a:ext cx="7542213" cy="666750"/>
          </a:xfrm>
        </p:spPr>
        <p:txBody>
          <a:bodyPr>
            <a:noAutofit/>
          </a:bodyPr>
          <a:lstStyle>
            <a:lvl1pPr algn="l">
              <a:defRPr sz="4000" b="1" i="0" baseline="0">
                <a:solidFill>
                  <a:srgbClr val="00843D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7AAC3C3D-E080-A045-B266-E3C073342B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207505"/>
            <a:ext cx="10515600" cy="666750"/>
          </a:xfrm>
        </p:spPr>
        <p:txBody>
          <a:bodyPr>
            <a:no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32619-E0E0-2D4A-9329-B3008A686B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604305"/>
            <a:ext cx="10515600" cy="3676946"/>
          </a:xfrm>
        </p:spPr>
        <p:txBody>
          <a:bodyPr/>
          <a:lstStyle>
            <a:lvl1pPr algn="l"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7CB42C6-52AD-5FD9-0492-36FEAF5BA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28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3AECB80-91FF-D8AE-08FB-A5BEA809B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28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0D7824E-2E7B-09E0-5C6B-E45C6F316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628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41E9972E-B495-7D42-862D-914296B4CA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09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16x9_BG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solidFill>
            <a:srgbClr val="1A2C64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1" y="6405034"/>
            <a:ext cx="2436284" cy="29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0" y="6261101"/>
            <a:ext cx="12192000" cy="45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3200"/>
              </a:lnSpc>
              <a:defRPr/>
            </a:pPr>
            <a:r>
              <a:rPr lang="en-US" sz="1600" i="1">
                <a:solidFill>
                  <a:schemeClr val="bg1"/>
                </a:solidFill>
              </a:rPr>
              <a:t>TRANSCENDING DISCIPLINES, TRANSFORMING LIVES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609600" y="2337038"/>
            <a:ext cx="10972800" cy="68332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4267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10"/>
          </p:nvPr>
        </p:nvSpPr>
        <p:spPr>
          <a:xfrm>
            <a:off x="1981200" y="2819400"/>
            <a:ext cx="82296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 i="1">
                <a:solidFill>
                  <a:srgbClr val="FFFFFF"/>
                </a:solidFill>
              </a:defRPr>
            </a:lvl1pPr>
            <a:lvl2pPr marL="609585" indent="0" algn="ctr">
              <a:buNone/>
              <a:defRPr sz="2400" i="1">
                <a:solidFill>
                  <a:srgbClr val="FFFFFF"/>
                </a:solidFill>
              </a:defRPr>
            </a:lvl2pPr>
            <a:lvl3pPr marL="1219170" indent="0" algn="ctr">
              <a:buNone/>
              <a:defRPr sz="2400" i="1">
                <a:solidFill>
                  <a:srgbClr val="FFFFFF"/>
                </a:solidFill>
              </a:defRPr>
            </a:lvl3pPr>
            <a:lvl4pPr marL="1828754" indent="0" algn="ctr">
              <a:buNone/>
              <a:defRPr sz="2400" i="1">
                <a:solidFill>
                  <a:srgbClr val="FFFFFF"/>
                </a:solidFill>
              </a:defRPr>
            </a:lvl4pPr>
            <a:lvl5pPr marL="2438339" indent="0" algn="ctr">
              <a:buNone/>
              <a:defRPr sz="2400" i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11"/>
          </p:nvPr>
        </p:nvSpPr>
        <p:spPr>
          <a:xfrm>
            <a:off x="3657600" y="3559140"/>
            <a:ext cx="48768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 i="1">
                <a:solidFill>
                  <a:srgbClr val="FFFFFF"/>
                </a:solidFill>
              </a:defRPr>
            </a:lvl1pPr>
            <a:lvl2pPr marL="609585" indent="0" algn="ctr">
              <a:buNone/>
              <a:defRPr sz="2400" i="1">
                <a:solidFill>
                  <a:srgbClr val="FFFFFF"/>
                </a:solidFill>
              </a:defRPr>
            </a:lvl2pPr>
            <a:lvl3pPr marL="1219170" indent="0" algn="ctr">
              <a:buNone/>
              <a:defRPr sz="2400" i="1">
                <a:solidFill>
                  <a:srgbClr val="FFFFFF"/>
                </a:solidFill>
              </a:defRPr>
            </a:lvl3pPr>
            <a:lvl4pPr marL="1828754" indent="0" algn="ctr">
              <a:buNone/>
              <a:defRPr sz="2400" i="1">
                <a:solidFill>
                  <a:srgbClr val="FFFFFF"/>
                </a:solidFill>
              </a:defRPr>
            </a:lvl4pPr>
            <a:lvl5pPr marL="2438339" indent="0" algn="ctr">
              <a:buNone/>
              <a:defRPr sz="2400" i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8751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solidFill>
            <a:srgbClr val="1A2C64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1" y="6405034"/>
            <a:ext cx="2436284" cy="29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>
            <a:spLocks noChangeArrowheads="1"/>
          </p:cNvSpPr>
          <p:nvPr userDrawn="1"/>
        </p:nvSpPr>
        <p:spPr bwMode="auto">
          <a:xfrm>
            <a:off x="340784" y="6261100"/>
            <a:ext cx="9042400" cy="4542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3200"/>
              </a:lnSpc>
            </a:pPr>
            <a:fld id="{E68D72C8-69A1-49C1-B8AF-D7209181F260}" type="slidenum">
              <a:rPr lang="en-US" altLang="en-US" sz="1600" b="1">
                <a:solidFill>
                  <a:schemeClr val="bg1"/>
                </a:solidFill>
              </a:rPr>
              <a:pPr eaLnBrk="1" hangingPunct="1">
                <a:lnSpc>
                  <a:spcPts val="3200"/>
                </a:lnSpc>
              </a:pPr>
              <a:t>‹#›</a:t>
            </a:fld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en-US" altLang="en-US" sz="1600">
                <a:solidFill>
                  <a:schemeClr val="bg1"/>
                </a:solidFill>
              </a:rPr>
              <a:t>|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en-US" altLang="en-US" sz="1600" i="1">
                <a:solidFill>
                  <a:schemeClr val="bg1"/>
                </a:solidFill>
              </a:rPr>
              <a:t>Transcending Disciplines, Transforming Lives, Educating Leaders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768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solidFill>
            <a:srgbClr val="1A2C64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1" y="6405034"/>
            <a:ext cx="2436284" cy="29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340784" y="6261101"/>
            <a:ext cx="9042400" cy="45422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3200"/>
              </a:lnSpc>
            </a:pPr>
            <a:fld id="{35A97E21-4775-4FB8-B11E-FCE8E05DF4DE}" type="slidenum">
              <a:rPr lang="en-US" altLang="en-US" sz="1600" b="1">
                <a:solidFill>
                  <a:schemeClr val="bg1"/>
                </a:solidFill>
              </a:rPr>
              <a:pPr eaLnBrk="1" hangingPunct="1">
                <a:lnSpc>
                  <a:spcPts val="3200"/>
                </a:lnSpc>
              </a:pPr>
              <a:t>‹#›</a:t>
            </a:fld>
            <a:endParaRPr lang="en-US" altLang="en-US" sz="1600" i="1">
              <a:solidFill>
                <a:schemeClr val="bg1"/>
              </a:solidFill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975360"/>
            <a:ext cx="5791200" cy="2472793"/>
          </a:xfrm>
          <a:prstGeom prst="rect">
            <a:avLst/>
          </a:prstGeom>
        </p:spPr>
        <p:txBody>
          <a:bodyPr>
            <a:spAutoFit/>
          </a:bodyPr>
          <a:lstStyle>
            <a:lvl1pPr marL="457189" indent="-457189">
              <a:buFont typeface="Arial" panose="020B0604020202020204" pitchFamily="34" charset="0"/>
              <a:buChar char="•"/>
              <a:defRPr sz="2667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838179" marR="0" indent="-228594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67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676358" marR="0" indent="-457189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67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828754" marR="0" indent="0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667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438339" marR="0" indent="0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667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Click to edit text</a:t>
            </a:r>
          </a:p>
          <a:p>
            <a:pPr lvl="2"/>
            <a:r>
              <a:rPr lang="en-US" dirty="0"/>
              <a:t>Click to edit text</a:t>
            </a:r>
          </a:p>
          <a:p>
            <a:pPr marL="2057349" marR="0" lvl="3" indent="-228594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text</a:t>
            </a:r>
          </a:p>
          <a:p>
            <a:pPr marL="2666933" marR="0" lvl="4" indent="-228594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text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04800" y="2"/>
            <a:ext cx="5175776" cy="535531"/>
          </a:xfrm>
          <a:prstGeom prst="rect">
            <a:avLst/>
          </a:prstGeom>
        </p:spPr>
        <p:txBody>
          <a:bodyPr wrap="none" rtlCol="0" anchor="t">
            <a:spAutoFit/>
          </a:bodyPr>
          <a:lstStyle>
            <a:lvl1pPr algn="l">
              <a:defRPr sz="32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759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B40F4-6BCF-AC44-B890-C628546A3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+mn-lt"/>
              </a:rPr>
              <a:t>Presentation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88C16-3DB6-8248-93AA-C2429707C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Description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2D5A6-89D6-624F-9080-4DAA8D607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28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1FA2A-210D-6D41-A28D-CE404F5A4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28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F6B89-0CCD-8A40-9207-0F5BB3FB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628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41E9972E-B495-7D42-862D-914296B4CA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0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8" r:id="rId4"/>
    <p:sldLayoutId id="2147483662" r:id="rId5"/>
    <p:sldLayoutId id="2147483653" r:id="rId6"/>
    <p:sldLayoutId id="2147483663" r:id="rId7"/>
    <p:sldLayoutId id="2147483671" r:id="rId8"/>
    <p:sldLayoutId id="2147483672" r:id="rId9"/>
    <p:sldLayoutId id="214748367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kern="120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r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arxiv.org/pdf/2207.07221.pdf" TargetMode="Externa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hyperlink" Target="https://bolunxu.github.io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jp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764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B4DDE-06C6-A2D2-0CF2-C7796238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"/>
            <a:ext cx="4761240" cy="53553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Optimal Bid Generation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7E5F877-98D0-3918-DCF0-DA8F608DF5D0}"/>
              </a:ext>
            </a:extLst>
          </p:cNvPr>
          <p:cNvSpPr txBox="1">
            <a:spLocks/>
          </p:cNvSpPr>
          <p:nvPr/>
        </p:nvSpPr>
        <p:spPr>
          <a:xfrm>
            <a:off x="838200" y="828678"/>
            <a:ext cx="10515600" cy="66675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dynamic programming value function to generate optimal bids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AF184-EB63-E744-2D27-924BAD6869B9}"/>
              </a:ext>
            </a:extLst>
          </p:cNvPr>
          <p:cNvSpPr txBox="1"/>
          <p:nvPr/>
        </p:nvSpPr>
        <p:spPr>
          <a:xfrm>
            <a:off x="-1894114" y="-24688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4EFBA2-799A-0649-654F-ABAF5513FBAD}"/>
              </a:ext>
            </a:extLst>
          </p:cNvPr>
          <p:cNvSpPr/>
          <p:nvPr/>
        </p:nvSpPr>
        <p:spPr>
          <a:xfrm>
            <a:off x="0" y="4459195"/>
            <a:ext cx="12192000" cy="17848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0D528E-E227-801C-CAFE-EFD474078AF7}"/>
              </a:ext>
            </a:extLst>
          </p:cNvPr>
          <p:cNvSpPr/>
          <p:nvPr/>
        </p:nvSpPr>
        <p:spPr>
          <a:xfrm>
            <a:off x="0" y="1418061"/>
            <a:ext cx="12192000" cy="17447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962D81-E3A1-94BF-98C4-FAD6D9CFB191}"/>
              </a:ext>
            </a:extLst>
          </p:cNvPr>
          <p:cNvSpPr txBox="1"/>
          <p:nvPr/>
        </p:nvSpPr>
        <p:spPr>
          <a:xfrm>
            <a:off x="838200" y="3207298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SoC constraints: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14722E3-5B50-DDE9-C6DF-A0F909D58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781" y="5247890"/>
            <a:ext cx="2536373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EFB99619-D825-96FA-DCBC-6E371E48F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543175" y="3598717"/>
            <a:ext cx="1441305" cy="71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724F9C4-C681-E447-0FFE-88001B2D2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543175" y="5056353"/>
            <a:ext cx="2363028" cy="7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E0BF0B94-E9AE-01A4-308A-D1E20A4F0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41" y="2057575"/>
            <a:ext cx="7379766" cy="35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4808A93C-5CED-5AA0-51CA-090BAE5E6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16" y="3802471"/>
            <a:ext cx="3114289" cy="3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ight Arrow 16">
            <a:extLst>
              <a:ext uri="{FF2B5EF4-FFF2-40B4-BE49-F238E27FC236}">
                <a16:creationId xmlns:a16="http://schemas.microsoft.com/office/drawing/2014/main" id="{1610DA47-4FDA-5DCC-8B5A-815AB5F57F6D}"/>
              </a:ext>
            </a:extLst>
          </p:cNvPr>
          <p:cNvSpPr/>
          <p:nvPr/>
        </p:nvSpPr>
        <p:spPr>
          <a:xfrm>
            <a:off x="5077750" y="3765579"/>
            <a:ext cx="978408" cy="48463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A489B5-F339-8F7F-D8B8-590567839270}"/>
              </a:ext>
            </a:extLst>
          </p:cNvPr>
          <p:cNvSpPr txBox="1"/>
          <p:nvPr/>
        </p:nvSpPr>
        <p:spPr>
          <a:xfrm>
            <a:off x="838200" y="4594688"/>
            <a:ext cx="2836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Storage cost curve: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7F907-C59D-E7E6-91A2-BCEE0982E04F}"/>
              </a:ext>
            </a:extLst>
          </p:cNvPr>
          <p:cNvSpPr txBox="1"/>
          <p:nvPr/>
        </p:nvSpPr>
        <p:spPr>
          <a:xfrm>
            <a:off x="6468878" y="4582283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Discharge curve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21762D-AC67-A96C-2CB5-ACFABE91435D}"/>
              </a:ext>
            </a:extLst>
          </p:cNvPr>
          <p:cNvSpPr txBox="1"/>
          <p:nvPr/>
        </p:nvSpPr>
        <p:spPr>
          <a:xfrm>
            <a:off x="9157712" y="458459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Charge curve</a:t>
            </a: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2C1C0347-DA78-6714-FA8D-37ED36945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52"/>
          <a:stretch/>
        </p:blipFill>
        <p:spPr bwMode="auto">
          <a:xfrm>
            <a:off x="9233522" y="4919580"/>
            <a:ext cx="2363028" cy="72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69731E1-2BC1-0F00-A3B0-70B84716FDC2}"/>
              </a:ext>
            </a:extLst>
          </p:cNvPr>
          <p:cNvSpPr txBox="1"/>
          <p:nvPr/>
        </p:nvSpPr>
        <p:spPr>
          <a:xfrm>
            <a:off x="952241" y="1541016"/>
            <a:ext cx="287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Profit maximization: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89383E2E-6DA6-FE84-71BB-45FEA1740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02"/>
          <a:stretch/>
        </p:blipFill>
        <p:spPr bwMode="auto">
          <a:xfrm>
            <a:off x="9233522" y="3522679"/>
            <a:ext cx="1441305" cy="7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6">
            <a:extLst>
              <a:ext uri="{FF2B5EF4-FFF2-40B4-BE49-F238E27FC236}">
                <a16:creationId xmlns:a16="http://schemas.microsoft.com/office/drawing/2014/main" id="{1FE72DE6-B87B-ABA2-3A07-451E210B4E77}"/>
              </a:ext>
            </a:extLst>
          </p:cNvPr>
          <p:cNvSpPr/>
          <p:nvPr/>
        </p:nvSpPr>
        <p:spPr>
          <a:xfrm>
            <a:off x="4536636" y="1815417"/>
            <a:ext cx="1667654" cy="924674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8BEACCBE-2CC2-BE49-1F63-522969BC3AA2}"/>
              </a:ext>
            </a:extLst>
          </p:cNvPr>
          <p:cNvSpPr/>
          <p:nvPr/>
        </p:nvSpPr>
        <p:spPr>
          <a:xfrm>
            <a:off x="6299497" y="1815417"/>
            <a:ext cx="2159134" cy="924674"/>
          </a:xfrm>
          <a:prstGeom prst="roundRect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ight Arrow 17">
            <a:extLst>
              <a:ext uri="{FF2B5EF4-FFF2-40B4-BE49-F238E27FC236}">
                <a16:creationId xmlns:a16="http://schemas.microsoft.com/office/drawing/2014/main" id="{3FA29D11-0E69-AA9E-5302-E22940F6EAC4}"/>
              </a:ext>
            </a:extLst>
          </p:cNvPr>
          <p:cNvSpPr/>
          <p:nvPr/>
        </p:nvSpPr>
        <p:spPr>
          <a:xfrm>
            <a:off x="5077750" y="5157282"/>
            <a:ext cx="978408" cy="48463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A0722A-4C86-2026-2DA9-B133BCE36362}"/>
              </a:ext>
            </a:extLst>
          </p:cNvPr>
          <p:cNvSpPr txBox="1"/>
          <p:nvPr/>
        </p:nvSpPr>
        <p:spPr>
          <a:xfrm>
            <a:off x="4310743" y="778546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38630E-20E5-4E82-39F3-71F455BD6099}"/>
              </a:ext>
            </a:extLst>
          </p:cNvPr>
          <p:cNvSpPr txBox="1"/>
          <p:nvPr/>
        </p:nvSpPr>
        <p:spPr>
          <a:xfrm>
            <a:off x="4478405" y="27221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DE2057-3273-C9EC-EDC3-9221CAAFB7AF}"/>
              </a:ext>
            </a:extLst>
          </p:cNvPr>
          <p:cNvSpPr txBox="1"/>
          <p:nvPr/>
        </p:nvSpPr>
        <p:spPr>
          <a:xfrm>
            <a:off x="6325141" y="2716835"/>
            <a:ext cx="361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Cost – To be engineered into bids</a:t>
            </a:r>
          </a:p>
        </p:txBody>
      </p:sp>
    </p:spTree>
    <p:extLst>
      <p:ext uri="{BB962C8B-B14F-4D97-AF65-F5344CB8AC3E}">
        <p14:creationId xmlns:p14="http://schemas.microsoft.com/office/powerpoint/2010/main" val="359511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20" grpId="0"/>
      <p:bldP spid="21" grpId="0"/>
      <p:bldP spid="22" grpId="0"/>
      <p:bldP spid="26" grpId="0" animBg="1"/>
      <p:bldP spid="27" grpId="0" animBg="1"/>
      <p:bldP spid="28" grpId="0" animBg="1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B4DDE-06C6-A2D2-0CF2-C7796238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"/>
            <a:ext cx="4761240" cy="53553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Optimal Bid Generation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7E5F877-98D0-3918-DCF0-DA8F608DF5D0}"/>
              </a:ext>
            </a:extLst>
          </p:cNvPr>
          <p:cNvSpPr txBox="1">
            <a:spLocks/>
          </p:cNvSpPr>
          <p:nvPr/>
        </p:nvSpPr>
        <p:spPr>
          <a:xfrm>
            <a:off x="838200" y="828678"/>
            <a:ext cx="10515600" cy="66675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Generate bids based on price forecasts and storage parameters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AF184-EB63-E744-2D27-924BAD6869B9}"/>
              </a:ext>
            </a:extLst>
          </p:cNvPr>
          <p:cNvSpPr txBox="1"/>
          <p:nvPr/>
        </p:nvSpPr>
        <p:spPr>
          <a:xfrm>
            <a:off x="-1894114" y="-24688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A0722A-4C86-2026-2DA9-B133BCE36362}"/>
              </a:ext>
            </a:extLst>
          </p:cNvPr>
          <p:cNvSpPr txBox="1"/>
          <p:nvPr/>
        </p:nvSpPr>
        <p:spPr>
          <a:xfrm>
            <a:off x="4310743" y="778546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97B72D-75E8-7DC4-6974-4583F31AB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15" y="3780234"/>
            <a:ext cx="3196407" cy="2397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E4D3C8-0627-10A2-AA3C-F01232720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72" y="3794489"/>
            <a:ext cx="3196406" cy="2397305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F7EBF8A-07EE-8477-762C-45A2306DC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6" y="1382485"/>
            <a:ext cx="5023330" cy="20930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638098-250F-55E0-F6A4-801E1676566A}"/>
              </a:ext>
            </a:extLst>
          </p:cNvPr>
          <p:cNvSpPr txBox="1"/>
          <p:nvPr/>
        </p:nvSpPr>
        <p:spPr>
          <a:xfrm>
            <a:off x="6186515" y="1469993"/>
            <a:ext cx="3012363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Storage parameters:</a:t>
            </a:r>
          </a:p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 Hour duration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85% round-trip eff.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10$/MWh discharge cost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3528A8-3E37-902A-BEC1-375167992305}"/>
              </a:ext>
            </a:extLst>
          </p:cNvPr>
          <p:cNvSpPr txBox="1"/>
          <p:nvPr/>
        </p:nvSpPr>
        <p:spPr>
          <a:xfrm>
            <a:off x="5610211" y="1885491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" name="Down Arrow 10">
            <a:extLst>
              <a:ext uri="{FF2B5EF4-FFF2-40B4-BE49-F238E27FC236}">
                <a16:creationId xmlns:a16="http://schemas.microsoft.com/office/drawing/2014/main" id="{659A156A-76C1-86A5-12F2-76DB1827E7A5}"/>
              </a:ext>
            </a:extLst>
          </p:cNvPr>
          <p:cNvSpPr/>
          <p:nvPr/>
        </p:nvSpPr>
        <p:spPr>
          <a:xfrm>
            <a:off x="5374859" y="3099905"/>
            <a:ext cx="924674" cy="554804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9DA00E-1EE6-D786-11FB-C82158492595}"/>
              </a:ext>
            </a:extLst>
          </p:cNvPr>
          <p:cNvSpPr txBox="1"/>
          <p:nvPr/>
        </p:nvSpPr>
        <p:spPr>
          <a:xfrm>
            <a:off x="6315441" y="2987296"/>
            <a:ext cx="2502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Solve dynamic programming </a:t>
            </a:r>
          </a:p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(&lt;1ms computation time)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57CC66-4D9E-CCEB-2443-99E1E0BCE21E}"/>
              </a:ext>
            </a:extLst>
          </p:cNvPr>
          <p:cNvSpPr txBox="1"/>
          <p:nvPr/>
        </p:nvSpPr>
        <p:spPr>
          <a:xfrm>
            <a:off x="2111236" y="3566506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1-seg bid (existing bids)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40A59B-8F3C-56C9-D444-0501D82C42C2}"/>
              </a:ext>
            </a:extLst>
          </p:cNvPr>
          <p:cNvSpPr txBox="1"/>
          <p:nvPr/>
        </p:nvSpPr>
        <p:spPr>
          <a:xfrm>
            <a:off x="6807292" y="3538836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5-seg bid (SoC bids)</a:t>
            </a:r>
          </a:p>
        </p:txBody>
      </p:sp>
    </p:spTree>
    <p:extLst>
      <p:ext uri="{BB962C8B-B14F-4D97-AF65-F5344CB8AC3E}">
        <p14:creationId xmlns:p14="http://schemas.microsoft.com/office/powerpoint/2010/main" val="394312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B4DDE-06C6-A2D2-0CF2-C7796238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"/>
            <a:ext cx="2416046" cy="53553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AF184-EB63-E744-2D27-924BAD6869B9}"/>
              </a:ext>
            </a:extLst>
          </p:cNvPr>
          <p:cNvSpPr txBox="1"/>
          <p:nvPr/>
        </p:nvSpPr>
        <p:spPr>
          <a:xfrm>
            <a:off x="-1894114" y="-24688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33CA321-C347-6FCE-3D76-6466BC1BBAB7}"/>
              </a:ext>
            </a:extLst>
          </p:cNvPr>
          <p:cNvSpPr txBox="1">
            <a:spLocks/>
          </p:cNvSpPr>
          <p:nvPr/>
        </p:nvSpPr>
        <p:spPr>
          <a:xfrm>
            <a:off x="635213" y="1206874"/>
            <a:ext cx="4325205" cy="4667056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Price Taker</a:t>
            </a:r>
          </a:p>
          <a:p>
            <a:pPr algn="l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Won’t affect market price</a:t>
            </a:r>
          </a:p>
          <a:p>
            <a:pPr marL="342900" indent="-342900" algn="l"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Arbitrage profitability</a:t>
            </a:r>
          </a:p>
          <a:p>
            <a:pPr marL="342900" indent="-342900" algn="l"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With/without SoC dependent parameters</a:t>
            </a:r>
          </a:p>
          <a:p>
            <a:pPr marL="342900" indent="-342900" algn="l">
              <a:buFontTx/>
              <a:buChar char="-"/>
            </a:pPr>
            <a:endParaRPr lang="en-US" sz="3200" dirty="0"/>
          </a:p>
          <a:p>
            <a:pPr algn="l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248D7F-57BA-C4C5-FDD2-7C3DFF08ED7B}"/>
              </a:ext>
            </a:extLst>
          </p:cNvPr>
          <p:cNvSpPr txBox="1">
            <a:spLocks/>
          </p:cNvSpPr>
          <p:nvPr/>
        </p:nvSpPr>
        <p:spPr>
          <a:xfrm>
            <a:off x="6096000" y="1206874"/>
            <a:ext cx="4325205" cy="4667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33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133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/>
              <a:t>Price Influencer</a:t>
            </a:r>
          </a:p>
          <a:p>
            <a:pPr marL="342900" indent="-342900" algn="l">
              <a:buFontTx/>
              <a:buChar char="-"/>
            </a:pPr>
            <a:endParaRPr lang="en-US" sz="2400" dirty="0"/>
          </a:p>
          <a:p>
            <a:pPr marL="342900" indent="-342900" algn="l">
              <a:buFontTx/>
              <a:buChar char="-"/>
            </a:pPr>
            <a:r>
              <a:rPr lang="en-US" sz="2400" dirty="0"/>
              <a:t>Influence market price</a:t>
            </a:r>
          </a:p>
          <a:p>
            <a:pPr marL="342900" indent="-342900" algn="l">
              <a:buFontTx/>
              <a:buChar char="-"/>
            </a:pPr>
            <a:endParaRPr lang="en-US" sz="2400" dirty="0"/>
          </a:p>
          <a:p>
            <a:pPr marL="342900" indent="-342900" algn="l">
              <a:buFontTx/>
              <a:buChar char="-"/>
            </a:pPr>
            <a:r>
              <a:rPr lang="en-US" sz="2400" dirty="0"/>
              <a:t>System operational cost</a:t>
            </a:r>
          </a:p>
          <a:p>
            <a:pPr marL="342900" indent="-342900" algn="l">
              <a:buFontTx/>
              <a:buChar char="-"/>
            </a:pPr>
            <a:endParaRPr lang="en-US" sz="2400" dirty="0"/>
          </a:p>
          <a:p>
            <a:pPr marL="342900" indent="-342900" algn="l">
              <a:buFontTx/>
              <a:buChar char="-"/>
            </a:pPr>
            <a:r>
              <a:rPr lang="en-US" sz="2400" dirty="0"/>
              <a:t>Electricity price</a:t>
            </a:r>
          </a:p>
          <a:p>
            <a:pPr marL="342900" indent="-342900" algn="l">
              <a:buFontTx/>
              <a:buChar char="-"/>
            </a:pPr>
            <a:endParaRPr lang="en-US" sz="2400" dirty="0"/>
          </a:p>
          <a:p>
            <a:pPr algn="l"/>
            <a:endParaRPr lang="en-US" sz="3200" b="1" dirty="0"/>
          </a:p>
          <a:p>
            <a:pPr algn="l"/>
            <a:endParaRPr lang="en-US" sz="3200" b="1" dirty="0"/>
          </a:p>
          <a:p>
            <a:pPr algn="l"/>
            <a:endParaRPr lang="en-US" sz="3200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98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B4DDE-06C6-A2D2-0CF2-C7796238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"/>
            <a:ext cx="4709944" cy="53553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Price Taker Case Study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AF184-EB63-E744-2D27-924BAD6869B9}"/>
              </a:ext>
            </a:extLst>
          </p:cNvPr>
          <p:cNvSpPr txBox="1"/>
          <p:nvPr/>
        </p:nvSpPr>
        <p:spPr>
          <a:xfrm>
            <a:off x="-1894114" y="-24688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89CE5EA-7E22-CCBF-EE5F-C898D70D2B6F}"/>
              </a:ext>
            </a:extLst>
          </p:cNvPr>
          <p:cNvSpPr txBox="1">
            <a:spLocks/>
          </p:cNvSpPr>
          <p:nvPr/>
        </p:nvSpPr>
        <p:spPr>
          <a:xfrm>
            <a:off x="838200" y="828678"/>
            <a:ext cx="10515600" cy="66675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 Walnut 2016 / Perfect forecast / Single period dispatch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4B4B29-9F4E-9E67-77CE-5910C7236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73" y="4300006"/>
            <a:ext cx="7880808" cy="194587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68F106-D825-D303-B868-6D7740FC6AD5}"/>
              </a:ext>
            </a:extLst>
          </p:cNvPr>
          <p:cNvSpPr txBox="1">
            <a:spLocks/>
          </p:cNvSpPr>
          <p:nvPr/>
        </p:nvSpPr>
        <p:spPr>
          <a:xfrm>
            <a:off x="838200" y="1315751"/>
            <a:ext cx="9866814" cy="3693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Hour-ahead bidding</a:t>
            </a:r>
          </a:p>
          <a:p>
            <a:pPr lvl="1"/>
            <a:r>
              <a:rPr lang="en-US" sz="2000" dirty="0"/>
              <a:t>Storage submits same bids for one hour, cleared 12 times (5-minute)</a:t>
            </a:r>
          </a:p>
          <a:p>
            <a:r>
              <a:rPr lang="en-US" sz="2400" dirty="0"/>
              <a:t>Solution time shown for full year simulation</a:t>
            </a:r>
          </a:p>
          <a:p>
            <a:pPr lvl="1"/>
            <a:r>
              <a:rPr lang="en-US" sz="2000" dirty="0"/>
              <a:t>Multi (Benchmark): Multi-period LP no bidding model</a:t>
            </a:r>
          </a:p>
          <a:p>
            <a:pPr lvl="1"/>
            <a:r>
              <a:rPr lang="en-US" sz="2000" dirty="0"/>
              <a:t>RTD-5: 5-segment model</a:t>
            </a:r>
          </a:p>
          <a:p>
            <a:pPr lvl="1"/>
            <a:r>
              <a:rPr lang="en-US" sz="2000" dirty="0"/>
              <a:t>RTD-1: 1-segment model</a:t>
            </a:r>
          </a:p>
          <a:p>
            <a:r>
              <a:rPr lang="en-US" sz="2400" dirty="0"/>
              <a:t>SoC Independent storage models</a:t>
            </a:r>
            <a:r>
              <a:rPr lang="zh-CN" altLang="en-US" sz="2400" dirty="0"/>
              <a:t> </a:t>
            </a:r>
            <a:r>
              <a:rPr lang="en-US" altLang="zh-CN" sz="2400" dirty="0"/>
              <a:t>(constant parameters)</a:t>
            </a:r>
            <a:endParaRPr lang="en-US" sz="2400" dirty="0"/>
          </a:p>
          <a:p>
            <a:pPr lvl="1"/>
            <a:r>
              <a:rPr lang="en-US" sz="2000" dirty="0"/>
              <a:t>5-segment model improves profits by 10%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8FED8A3-522E-DD41-5478-0EB9CBF19FA7}"/>
              </a:ext>
            </a:extLst>
          </p:cNvPr>
          <p:cNvSpPr/>
          <p:nvPr/>
        </p:nvSpPr>
        <p:spPr>
          <a:xfrm>
            <a:off x="6351415" y="5421086"/>
            <a:ext cx="650276" cy="595172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8C9ADEE-27EC-DC4F-CBD4-89F5B8E0F7B0}"/>
              </a:ext>
            </a:extLst>
          </p:cNvPr>
          <p:cNvSpPr/>
          <p:nvPr/>
        </p:nvSpPr>
        <p:spPr>
          <a:xfrm>
            <a:off x="7627222" y="5133703"/>
            <a:ext cx="650276" cy="852073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766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B4DDE-06C6-A2D2-0CF2-C7796238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"/>
            <a:ext cx="4709944" cy="53553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Price Taker Case Study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AF184-EB63-E744-2D27-924BAD6869B9}"/>
              </a:ext>
            </a:extLst>
          </p:cNvPr>
          <p:cNvSpPr txBox="1"/>
          <p:nvPr/>
        </p:nvSpPr>
        <p:spPr>
          <a:xfrm>
            <a:off x="-1894114" y="-24688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89CE5EA-7E22-CCBF-EE5F-C898D70D2B6F}"/>
              </a:ext>
            </a:extLst>
          </p:cNvPr>
          <p:cNvSpPr txBox="1">
            <a:spLocks/>
          </p:cNvSpPr>
          <p:nvPr/>
        </p:nvSpPr>
        <p:spPr>
          <a:xfrm>
            <a:off x="838200" y="828678"/>
            <a:ext cx="10515600" cy="66675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Market Dispatch Performance for SoC Dependent Storage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37A65-E8E6-F834-38E4-D1179E3E9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288" y="1504440"/>
            <a:ext cx="6381841" cy="4543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263FE7-DB5F-146D-24B8-6C1A591B0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03" y="1852131"/>
            <a:ext cx="4933096" cy="41185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9D9E63-79D6-D668-6657-7AA039FE0EDB}"/>
              </a:ext>
            </a:extLst>
          </p:cNvPr>
          <p:cNvSpPr txBox="1"/>
          <p:nvPr/>
        </p:nvSpPr>
        <p:spPr>
          <a:xfrm>
            <a:off x="3636331" y="1485547"/>
            <a:ext cx="1658337" cy="36658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Charge rating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026038-4B66-51F0-A4CE-1A821485463A}"/>
              </a:ext>
            </a:extLst>
          </p:cNvPr>
          <p:cNvSpPr txBox="1"/>
          <p:nvPr/>
        </p:nvSpPr>
        <p:spPr>
          <a:xfrm>
            <a:off x="1235835" y="1497558"/>
            <a:ext cx="1658337" cy="36658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Discharge rating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B027A4-905B-EAC6-8BF8-6F18F09BD1FA}"/>
              </a:ext>
            </a:extLst>
          </p:cNvPr>
          <p:cNvSpPr txBox="1"/>
          <p:nvPr/>
        </p:nvSpPr>
        <p:spPr>
          <a:xfrm>
            <a:off x="1225016" y="3708331"/>
            <a:ext cx="1658337" cy="513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3F5E2A-3F01-7CB2-CEAC-F10091C43ACF}"/>
              </a:ext>
            </a:extLst>
          </p:cNvPr>
          <p:cNvSpPr txBox="1"/>
          <p:nvPr/>
        </p:nvSpPr>
        <p:spPr>
          <a:xfrm>
            <a:off x="3636331" y="3708331"/>
            <a:ext cx="1658337" cy="513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Discharge cost</a:t>
            </a: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92425483-20D1-7B9C-7E3B-8777E8B94764}"/>
              </a:ext>
            </a:extLst>
          </p:cNvPr>
          <p:cNvSpPr/>
          <p:nvPr/>
        </p:nvSpPr>
        <p:spPr>
          <a:xfrm>
            <a:off x="10191895" y="2453976"/>
            <a:ext cx="602009" cy="425712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CCBE2614-0EA5-7FA7-9DA4-EA119CBD3538}"/>
              </a:ext>
            </a:extLst>
          </p:cNvPr>
          <p:cNvSpPr/>
          <p:nvPr/>
        </p:nvSpPr>
        <p:spPr>
          <a:xfrm>
            <a:off x="11212228" y="2190111"/>
            <a:ext cx="602009" cy="262402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D583B6-5E8E-56A6-2495-3B921785BE99}"/>
              </a:ext>
            </a:extLst>
          </p:cNvPr>
          <p:cNvGrpSpPr/>
          <p:nvPr/>
        </p:nvGrpSpPr>
        <p:grpSpPr>
          <a:xfrm>
            <a:off x="10191895" y="3697870"/>
            <a:ext cx="1622342" cy="678629"/>
            <a:chOff x="10191895" y="5604007"/>
            <a:chExt cx="1622342" cy="678629"/>
          </a:xfrm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1033482B-117F-1784-AA5F-3168C6AE1FE8}"/>
                </a:ext>
              </a:extLst>
            </p:cNvPr>
            <p:cNvSpPr/>
            <p:nvPr/>
          </p:nvSpPr>
          <p:spPr>
            <a:xfrm>
              <a:off x="10191895" y="5856924"/>
              <a:ext cx="602009" cy="425712"/>
            </a:xfrm>
            <a:prstGeom prst="roundRect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C394FE89-E65B-E254-CC37-0027429DBACC}"/>
                </a:ext>
              </a:extLst>
            </p:cNvPr>
            <p:cNvSpPr/>
            <p:nvPr/>
          </p:nvSpPr>
          <p:spPr>
            <a:xfrm>
              <a:off x="11212228" y="5604007"/>
              <a:ext cx="602009" cy="262402"/>
            </a:xfrm>
            <a:prstGeom prst="roundRect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55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B4DDE-06C6-A2D2-0CF2-C7796238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"/>
            <a:ext cx="5604419" cy="53553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Price Influencer Case Study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AF184-EB63-E744-2D27-924BAD6869B9}"/>
              </a:ext>
            </a:extLst>
          </p:cNvPr>
          <p:cNvSpPr txBox="1"/>
          <p:nvPr/>
        </p:nvSpPr>
        <p:spPr>
          <a:xfrm>
            <a:off x="-1894114" y="-24688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89CE5EA-7E22-CCBF-EE5F-C898D70D2B6F}"/>
              </a:ext>
            </a:extLst>
          </p:cNvPr>
          <p:cNvSpPr txBox="1">
            <a:spLocks/>
          </p:cNvSpPr>
          <p:nvPr/>
        </p:nvSpPr>
        <p:spPr>
          <a:xfrm>
            <a:off x="838200" y="828678"/>
            <a:ext cx="10515600" cy="66675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ISO-NE test system, Real-time market, 4 hour storage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51FD97-EDE8-6D12-C4B7-15ADD911ED41}"/>
              </a:ext>
            </a:extLst>
          </p:cNvPr>
          <p:cNvSpPr/>
          <p:nvPr/>
        </p:nvSpPr>
        <p:spPr>
          <a:xfrm>
            <a:off x="9400660" y="1010493"/>
            <a:ext cx="26322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https://arxiv.org/pdf/2207.07221.pdf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4B781-D4E1-99D8-7AA5-A5825B5F2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629" y="1339744"/>
            <a:ext cx="8036742" cy="491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34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B4DDE-06C6-A2D2-0CF2-C7796238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"/>
            <a:ext cx="6761787" cy="53553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Conclusion and Future Directions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AF184-EB63-E744-2D27-924BAD6869B9}"/>
              </a:ext>
            </a:extLst>
          </p:cNvPr>
          <p:cNvSpPr txBox="1"/>
          <p:nvPr/>
        </p:nvSpPr>
        <p:spPr>
          <a:xfrm>
            <a:off x="-1894114" y="-24688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16AA7D42-86A1-2865-9895-F7A46CD4AD2A}"/>
              </a:ext>
            </a:extLst>
          </p:cNvPr>
          <p:cNvSpPr txBox="1">
            <a:spLocks/>
          </p:cNvSpPr>
          <p:nvPr/>
        </p:nvSpPr>
        <p:spPr>
          <a:xfrm>
            <a:off x="635213" y="867238"/>
            <a:ext cx="10931819" cy="466705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/>
              <a:t>Computational efficient dynamic programming provides a foundation for storage control, bidding, and integration analysis</a:t>
            </a:r>
          </a:p>
          <a:p>
            <a:pPr algn="l"/>
            <a:endParaRPr lang="en-US" sz="240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/>
              <a:t>Improve solution to storage model with state of charge dependent parameters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/>
              <a:t>Incorporate uncertainties in integration analysis</a:t>
            </a:r>
          </a:p>
          <a:p>
            <a:pPr algn="l"/>
            <a:endParaRPr lang="en-US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/>
              <a:t>Investigate implications of different market regulations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0185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B4DDE-06C6-A2D2-0CF2-C7796238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"/>
            <a:ext cx="4033476" cy="53553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Uncertainty in Price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AF184-EB63-E744-2D27-924BAD6869B9}"/>
              </a:ext>
            </a:extLst>
          </p:cNvPr>
          <p:cNvSpPr txBox="1"/>
          <p:nvPr/>
        </p:nvSpPr>
        <p:spPr>
          <a:xfrm>
            <a:off x="-1894114" y="-24688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FAD979C-599B-8E67-5C7E-1FEA11C01ADF}"/>
              </a:ext>
            </a:extLst>
          </p:cNvPr>
          <p:cNvSpPr txBox="1">
            <a:spLocks/>
          </p:cNvSpPr>
          <p:nvPr/>
        </p:nvSpPr>
        <p:spPr>
          <a:xfrm>
            <a:off x="838200" y="828678"/>
            <a:ext cx="10515600" cy="66675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65% to 90% profit ratio with extreme computational speed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4236A-A1B5-97B5-78C4-34B1FB01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280" y="5674366"/>
            <a:ext cx="6568720" cy="1183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C03C9C-DAE7-A5C4-4D60-0C1EB426D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976" y="1318545"/>
            <a:ext cx="4155759" cy="4282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0EBF2F-E98C-AC71-36FE-836CAC19F372}"/>
              </a:ext>
            </a:extLst>
          </p:cNvPr>
          <p:cNvSpPr txBox="1"/>
          <p:nvPr/>
        </p:nvSpPr>
        <p:spPr>
          <a:xfrm>
            <a:off x="497545" y="1183634"/>
            <a:ext cx="5177481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2-year training in 2mins – 210,240 time steps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1-year testing in 10secs – 105,120 time steps</a:t>
            </a:r>
          </a:p>
        </p:txBody>
      </p: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DD1E4ABA-95F7-3098-793F-3C2426DDE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49" y="2486623"/>
            <a:ext cx="5215962" cy="373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95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28AF184-EB63-E744-2D27-924BAD6869B9}"/>
              </a:ext>
            </a:extLst>
          </p:cNvPr>
          <p:cNvSpPr txBox="1"/>
          <p:nvPr/>
        </p:nvSpPr>
        <p:spPr>
          <a:xfrm>
            <a:off x="-1894114" y="-24688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77A4B61-DE2C-0298-6DA4-42D710C856D7}"/>
              </a:ext>
            </a:extLst>
          </p:cNvPr>
          <p:cNvSpPr txBox="1">
            <a:spLocks/>
          </p:cNvSpPr>
          <p:nvPr/>
        </p:nvSpPr>
        <p:spPr>
          <a:xfrm>
            <a:off x="606425" y="790946"/>
            <a:ext cx="6099356" cy="1863524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https://bolunxu.github.io/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7E2B7F-4E72-8F72-B0C8-19CF280C4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94" y="2039482"/>
            <a:ext cx="914400" cy="914400"/>
          </a:xfrm>
          <a:prstGeom prst="rect">
            <a:avLst/>
          </a:prstGeom>
        </p:spPr>
      </p:pic>
      <p:pic>
        <p:nvPicPr>
          <p:cNvPr id="8" name="Picture 2" descr="Murtaugh_Gabe Headshot">
            <a:extLst>
              <a:ext uri="{FF2B5EF4-FFF2-40B4-BE49-F238E27FC236}">
                <a16:creationId xmlns:a16="http://schemas.microsoft.com/office/drawing/2014/main" id="{ED6FE998-4E2A-DB47-A7DA-A53618496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r="17720" b="39292"/>
          <a:stretch/>
        </p:blipFill>
        <p:spPr bwMode="auto">
          <a:xfrm>
            <a:off x="4372139" y="2039482"/>
            <a:ext cx="91445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BBAA7C-F7A8-C5C4-288F-4371BE59E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71" y="2039482"/>
            <a:ext cx="763571" cy="914400"/>
          </a:xfrm>
          <a:prstGeom prst="rect">
            <a:avLst/>
          </a:prstGeom>
        </p:spPr>
      </p:pic>
      <p:pic>
        <p:nvPicPr>
          <p:cNvPr id="10" name="Picture 16" descr="Di Wu">
            <a:extLst>
              <a:ext uri="{FF2B5EF4-FFF2-40B4-BE49-F238E27FC236}">
                <a16:creationId xmlns:a16="http://schemas.microsoft.com/office/drawing/2014/main" id="{DDE23695-B70E-5BDB-359A-5D2E6101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19" y="2039482"/>
            <a:ext cx="65314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157020-934A-5F02-7846-6F87837247F9}"/>
              </a:ext>
            </a:extLst>
          </p:cNvPr>
          <p:cNvSpPr txBox="1"/>
          <p:nvPr/>
        </p:nvSpPr>
        <p:spPr>
          <a:xfrm>
            <a:off x="304390" y="299239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Joshua Jaworski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8A4A04-087A-ECE8-E8D5-83B8B7B671F7}"/>
              </a:ext>
            </a:extLst>
          </p:cNvPr>
          <p:cNvSpPr txBox="1"/>
          <p:nvPr/>
        </p:nvSpPr>
        <p:spPr>
          <a:xfrm>
            <a:off x="1934271" y="299239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Xin Qin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2747A8-AB8C-1B92-1BA4-697B6CF340E4}"/>
              </a:ext>
            </a:extLst>
          </p:cNvPr>
          <p:cNvSpPr txBox="1"/>
          <p:nvPr/>
        </p:nvSpPr>
        <p:spPr>
          <a:xfrm>
            <a:off x="3228857" y="299239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Di Wu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F23595-B226-D746-93B4-54A77191A650}"/>
              </a:ext>
            </a:extLst>
          </p:cNvPr>
          <p:cNvSpPr txBox="1"/>
          <p:nvPr/>
        </p:nvSpPr>
        <p:spPr>
          <a:xfrm>
            <a:off x="4225788" y="299239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Gabe Murtaugh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FF4F804-9F59-C3DB-222E-637E1A1D5F33}"/>
              </a:ext>
            </a:extLst>
          </p:cNvPr>
          <p:cNvSpPr txBox="1">
            <a:spLocks/>
          </p:cNvSpPr>
          <p:nvPr/>
        </p:nvSpPr>
        <p:spPr>
          <a:xfrm>
            <a:off x="606425" y="3610454"/>
            <a:ext cx="6099175" cy="286985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References:</a:t>
            </a:r>
          </a:p>
          <a:p>
            <a:pPr algn="l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Xu, Bolun, Magnus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Korpås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Audun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Botterud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"Operational Valuation of Energy Storage under Multi-stage Price Uncertainties." In 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2020 59th IEEE Conference on Decision and Control (CDC)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pp. 55-60. IEEE, 2020.</a:t>
            </a:r>
          </a:p>
          <a:p>
            <a:pPr algn="l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Zheng, Ningkun, Joshua Jerzy Jaworski, and Bolun Xu. "Arbitraging Variable Efficiency Energy Storage using Analytical Stochastic Dynamic Programming." 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IEEE Transactions on Power Systems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 (2022).</a:t>
            </a:r>
          </a:p>
          <a:p>
            <a:pPr algn="l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Zheng, Ningkun, and Bolun Xu. "Impact of Bidding and Dispatch Models over Energy Storage Utilization in Bulk Power Systems." IREP Bulk Power System Dynamics and Control Conference 2022.</a:t>
            </a:r>
          </a:p>
          <a:p>
            <a:pPr algn="l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Ningkun Zheng, Xin Qin, Di Wu, Gabe Murtaugh, and Bolun Xu. “Energy Storage State-of-Charge Market Model”, https://arxiv.org/pdf/2207.07221.pdf</a:t>
            </a:r>
          </a:p>
          <a:p>
            <a:pPr algn="l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PNNL Careers">
            <a:extLst>
              <a:ext uri="{FF2B5EF4-FFF2-40B4-BE49-F238E27FC236}">
                <a16:creationId xmlns:a16="http://schemas.microsoft.com/office/drawing/2014/main" id="{E8A7390A-6E59-9D9E-3311-1F616F140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380" y="4363530"/>
            <a:ext cx="1823002" cy="182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2A0AC76B-D349-CB81-AD0F-99FDE7BC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33" y="926164"/>
            <a:ext cx="3657600" cy="56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university-of-cambridge-logo - Applied Physiological Ecology">
            <a:extLst>
              <a:ext uri="{FF2B5EF4-FFF2-40B4-BE49-F238E27FC236}">
                <a16:creationId xmlns:a16="http://schemas.microsoft.com/office/drawing/2014/main" id="{06FD5157-F5FC-F7ED-DA40-3E73FF765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766" y="2007144"/>
            <a:ext cx="3657600" cy="9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The California ISO commissioned this report to address concerns about the  accuracy of the ISO's current methodology for measur">
            <a:extLst>
              <a:ext uri="{FF2B5EF4-FFF2-40B4-BE49-F238E27FC236}">
                <a16:creationId xmlns:a16="http://schemas.microsoft.com/office/drawing/2014/main" id="{BB96A6CB-2E65-B63A-11C9-AE7E6AA06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081" y="3449597"/>
            <a:ext cx="3657600" cy="68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olun Xu">
            <a:extLst>
              <a:ext uri="{FF2B5EF4-FFF2-40B4-BE49-F238E27FC236}">
                <a16:creationId xmlns:a16="http://schemas.microsoft.com/office/drawing/2014/main" id="{48DE1BBB-3518-2E69-42C5-8E75ABBA4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765" y="2007144"/>
            <a:ext cx="971914" cy="9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B3A950A-5CC5-6A51-E34E-BA97C8D1553E}"/>
              </a:ext>
            </a:extLst>
          </p:cNvPr>
          <p:cNvSpPr txBox="1"/>
          <p:nvPr/>
        </p:nvSpPr>
        <p:spPr>
          <a:xfrm>
            <a:off x="5674115" y="299239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Bolun Xu</a:t>
            </a:r>
          </a:p>
        </p:txBody>
      </p:sp>
    </p:spTree>
    <p:extLst>
      <p:ext uri="{BB962C8B-B14F-4D97-AF65-F5344CB8AC3E}">
        <p14:creationId xmlns:p14="http://schemas.microsoft.com/office/powerpoint/2010/main" val="3571712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Placeholder 5"/>
          <p:cNvSpPr>
            <a:spLocks noGrp="1"/>
          </p:cNvSpPr>
          <p:nvPr>
            <p:ph type="body" sz="quarter" idx="11"/>
          </p:nvPr>
        </p:nvSpPr>
        <p:spPr bwMode="auto">
          <a:xfrm>
            <a:off x="624935" y="3924903"/>
            <a:ext cx="11039684" cy="22159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Ningkun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Zheng</a:t>
            </a:r>
            <a:r>
              <a:rPr lang="en-US" sz="2800" b="1" i="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Xin Qin</a:t>
            </a:r>
            <a:r>
              <a:rPr lang="en-US" sz="2800" b="0" i="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Di Wu</a:t>
            </a:r>
            <a:r>
              <a:rPr lang="en-US" sz="2800" b="0" i="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Gabe Murtaugh</a:t>
            </a:r>
            <a:r>
              <a:rPr lang="en-US" sz="2800" b="0" i="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Bolun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Xu</a:t>
            </a:r>
            <a:r>
              <a:rPr lang="en-US" sz="2800" b="0" i="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</a:p>
          <a:p>
            <a:pPr algn="ctr"/>
            <a:endParaRPr lang="en-US" sz="28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0" i="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Columbia University, New York, NY, </a:t>
            </a:r>
          </a:p>
          <a:p>
            <a:pPr algn="ctr"/>
            <a:r>
              <a:rPr lang="en-US" sz="2000" b="0" i="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 of Cambridge, Cambridge, United Kingdom, </a:t>
            </a:r>
          </a:p>
          <a:p>
            <a:pPr algn="ctr"/>
            <a:r>
              <a:rPr lang="en-US" sz="2000" b="0" i="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Pacific Northwest National Laboratory, Richland, WA,</a:t>
            </a:r>
            <a:endParaRPr lang="en-US" sz="20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California ISO, Folsom, CA.</a:t>
            </a:r>
            <a:endParaRPr lang="en-US" sz="2800" b="1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708141-902E-4494-953B-90ED9A89BE0B}"/>
              </a:ext>
            </a:extLst>
          </p:cNvPr>
          <p:cNvCxnSpPr/>
          <p:nvPr/>
        </p:nvCxnSpPr>
        <p:spPr>
          <a:xfrm>
            <a:off x="624935" y="3541305"/>
            <a:ext cx="1111835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3">
            <a:extLst>
              <a:ext uri="{FF2B5EF4-FFF2-40B4-BE49-F238E27FC236}">
                <a16:creationId xmlns:a16="http://schemas.microsoft.com/office/drawing/2014/main" id="{D1AD7DF0-4210-4373-A6E1-F179A69631CD}"/>
              </a:ext>
            </a:extLst>
          </p:cNvPr>
          <p:cNvSpPr txBox="1">
            <a:spLocks/>
          </p:cNvSpPr>
          <p:nvPr/>
        </p:nvSpPr>
        <p:spPr bwMode="auto">
          <a:xfrm>
            <a:off x="624935" y="2101146"/>
            <a:ext cx="10972800" cy="12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i="1" kern="1200">
                <a:solidFill>
                  <a:srgbClr val="FFFFFF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State-of-charge Segment Production Cost and Bidding Model for Energy Storage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E8A576-791E-C300-E7FE-14FFF4A1567D}"/>
              </a:ext>
            </a:extLst>
          </p:cNvPr>
          <p:cNvSpPr txBox="1"/>
          <p:nvPr/>
        </p:nvSpPr>
        <p:spPr>
          <a:xfrm>
            <a:off x="6035040" y="641386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F18C5-A4A9-9ED3-A453-B7F34F282002}"/>
              </a:ext>
            </a:extLst>
          </p:cNvPr>
          <p:cNvSpPr txBox="1"/>
          <p:nvPr/>
        </p:nvSpPr>
        <p:spPr>
          <a:xfrm>
            <a:off x="5904411" y="653142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3065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B4DDE-06C6-A2D2-0CF2-C7796238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"/>
            <a:ext cx="2231701" cy="53553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55338F-4910-5600-1DC1-646962C38C61}"/>
              </a:ext>
            </a:extLst>
          </p:cNvPr>
          <p:cNvSpPr txBox="1">
            <a:spLocks/>
          </p:cNvSpPr>
          <p:nvPr/>
        </p:nvSpPr>
        <p:spPr>
          <a:xfrm>
            <a:off x="838200" y="828678"/>
            <a:ext cx="10515600" cy="66675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amount of battery capacity increased significantly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DD538A-080C-B236-D60F-2E5F2D97893C}"/>
              </a:ext>
            </a:extLst>
          </p:cNvPr>
          <p:cNvSpPr/>
          <p:nvPr/>
        </p:nvSpPr>
        <p:spPr>
          <a:xfrm>
            <a:off x="1408916" y="5274621"/>
            <a:ext cx="79257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Hildebrandt, Eric, et al. "2021 annual report on market issues &amp; performance."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California ISO Department of Market Monitoring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(2022).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80F457-4828-CCA5-BDE1-80F36B85B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19" y="1617081"/>
            <a:ext cx="5267966" cy="3236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43F797-DDFF-5C37-BF3A-56837278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511" y="1639893"/>
            <a:ext cx="5253302" cy="32360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FD1BD6-6A83-0C5E-F574-C3148AEB33EC}"/>
              </a:ext>
            </a:extLst>
          </p:cNvPr>
          <p:cNvSpPr/>
          <p:nvPr/>
        </p:nvSpPr>
        <p:spPr>
          <a:xfrm>
            <a:off x="1408916" y="5696126"/>
            <a:ext cx="79257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 Energy Information Administration. "Form EIA-860 Annual Electric Generator Report." (2022).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501D5FF-8103-61BF-BB73-312B109644FA}"/>
              </a:ext>
            </a:extLst>
          </p:cNvPr>
          <p:cNvSpPr/>
          <p:nvPr/>
        </p:nvSpPr>
        <p:spPr>
          <a:xfrm>
            <a:off x="4426822" y="2246812"/>
            <a:ext cx="650276" cy="1071154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32A4DA-9938-3821-C147-5E29EDD7F9D2}"/>
              </a:ext>
            </a:extLst>
          </p:cNvPr>
          <p:cNvSpPr/>
          <p:nvPr/>
        </p:nvSpPr>
        <p:spPr>
          <a:xfrm>
            <a:off x="6844937" y="1923464"/>
            <a:ext cx="1881052" cy="382061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88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B4DDE-06C6-A2D2-0CF2-C7796238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"/>
            <a:ext cx="2231701" cy="53553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55338F-4910-5600-1DC1-646962C38C61}"/>
              </a:ext>
            </a:extLst>
          </p:cNvPr>
          <p:cNvSpPr txBox="1">
            <a:spLocks/>
          </p:cNvSpPr>
          <p:nvPr/>
        </p:nvSpPr>
        <p:spPr>
          <a:xfrm>
            <a:off x="838200" y="828678"/>
            <a:ext cx="10515600" cy="66675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Computation complexities in storage control and analytics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EEDADD-B56D-86AD-4819-26CDA5534014}"/>
              </a:ext>
            </a:extLst>
          </p:cNvPr>
          <p:cNvSpPr txBox="1"/>
          <p:nvPr/>
        </p:nvSpPr>
        <p:spPr>
          <a:xfrm>
            <a:off x="1303074" y="1629273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Uncertainty Models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8A65B8-5B7C-F3EA-A862-52BB29B6147B}"/>
              </a:ext>
            </a:extLst>
          </p:cNvPr>
          <p:cNvSpPr txBox="1"/>
          <p:nvPr/>
        </p:nvSpPr>
        <p:spPr>
          <a:xfrm>
            <a:off x="8995940" y="1616190"/>
            <a:ext cx="208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Dispatch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063D66-B4D1-E750-AFB2-93BEA0A74B43}"/>
              </a:ext>
            </a:extLst>
          </p:cNvPr>
          <p:cNvSpPr txBox="1"/>
          <p:nvPr/>
        </p:nvSpPr>
        <p:spPr>
          <a:xfrm>
            <a:off x="4886652" y="1616190"/>
            <a:ext cx="3150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Nonlinear Storage Models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CA18C7-1FA6-9D0A-1385-1B75A8637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110" y="2047812"/>
            <a:ext cx="3199307" cy="26185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751EC6A-1CA7-99C4-E647-757A906C8C96}"/>
              </a:ext>
            </a:extLst>
          </p:cNvPr>
          <p:cNvSpPr/>
          <p:nvPr/>
        </p:nvSpPr>
        <p:spPr>
          <a:xfrm>
            <a:off x="1408917" y="5760144"/>
            <a:ext cx="8066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Jafari, Mehdi, Kara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Rodby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John Leonard Barton, Fikile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Brushett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and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Audun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Botterud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. "Improved energy arbitrage optimization with detailed flow battery characterization." In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2019 IEEE Power &amp; Energy Society General Meeting (PESGM)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pp. 1-5. IEEE, 2019.</a:t>
            </a:r>
            <a:endParaRPr lang="en-US" sz="1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0CF045-5362-0222-1539-35F346853317}"/>
              </a:ext>
            </a:extLst>
          </p:cNvPr>
          <p:cNvSpPr/>
          <p:nvPr/>
        </p:nvSpPr>
        <p:spPr>
          <a:xfrm>
            <a:off x="1408918" y="5394265"/>
            <a:ext cx="7925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Chen,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Yonghong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and Ross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Baldick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. "Battery storage formulation and impact on day ahead security constrained unit commitment."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IEEE Transactions on Power Systems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 (2022).</a:t>
            </a:r>
            <a:endParaRPr lang="en-US" sz="1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7FE0FE-35F9-7FBD-BA76-F72EC2C75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4" y="2472400"/>
            <a:ext cx="4253798" cy="16611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B282449-B8E8-5E59-7B90-165F383F0672}"/>
              </a:ext>
            </a:extLst>
          </p:cNvPr>
          <p:cNvSpPr/>
          <p:nvPr/>
        </p:nvSpPr>
        <p:spPr>
          <a:xfrm>
            <a:off x="1408916" y="4974175"/>
            <a:ext cx="79257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Xu,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Bolun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Magnus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Korpås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Audun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Botterud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"Operational Valuation of Energy Storage under Multi-stage Price Uncertainties." In 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2020 59th IEEE Conference on Decision and Control (CDC)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pp. 55-60. IEEE, 2020.</a:t>
            </a:r>
          </a:p>
        </p:txBody>
      </p:sp>
      <p:pic>
        <p:nvPicPr>
          <p:cNvPr id="17" name="Picture 2" descr="Ex-FERC Officials Urge Commission to Expand Organized Markets | RTO Insider">
            <a:extLst>
              <a:ext uri="{FF2B5EF4-FFF2-40B4-BE49-F238E27FC236}">
                <a16:creationId xmlns:a16="http://schemas.microsoft.com/office/drawing/2014/main" id="{4B5C56C0-33FF-3C62-F9E7-D392D116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965" y="2114283"/>
            <a:ext cx="3464970" cy="25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496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B4DDE-06C6-A2D2-0CF2-C7796238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"/>
            <a:ext cx="1595309" cy="53553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55338F-4910-5600-1DC1-646962C38C61}"/>
              </a:ext>
            </a:extLst>
          </p:cNvPr>
          <p:cNvSpPr txBox="1">
            <a:spLocks/>
          </p:cNvSpPr>
          <p:nvPr/>
        </p:nvSpPr>
        <p:spPr>
          <a:xfrm>
            <a:off x="617220" y="1534072"/>
            <a:ext cx="10957560" cy="66675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Incorporating SoC dependent parameters and opportunity cost</a:t>
            </a:r>
          </a:p>
          <a:p>
            <a:pPr algn="l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Storage opportunity cost calculation using dynamic programming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CAISO and ISO-NE case studies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Conclusion and future direction</a:t>
            </a:r>
          </a:p>
        </p:txBody>
      </p:sp>
    </p:spTree>
    <p:extLst>
      <p:ext uri="{BB962C8B-B14F-4D97-AF65-F5344CB8AC3E}">
        <p14:creationId xmlns:p14="http://schemas.microsoft.com/office/powerpoint/2010/main" val="2124228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B4DDE-06C6-A2D2-0CF2-C7796238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"/>
            <a:ext cx="6177460" cy="53553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Dispatch and Bidding Analysis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55338F-4910-5600-1DC1-646962C38C61}"/>
              </a:ext>
            </a:extLst>
          </p:cNvPr>
          <p:cNvSpPr txBox="1">
            <a:spLocks/>
          </p:cNvSpPr>
          <p:nvPr/>
        </p:nvSpPr>
        <p:spPr>
          <a:xfrm>
            <a:off x="838200" y="828678"/>
            <a:ext cx="10515600" cy="66675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Include Storage into Single-Period Economic Dispatch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C1F30-EBE4-6931-177F-FA8DA84BBCEA}"/>
              </a:ext>
            </a:extLst>
          </p:cNvPr>
          <p:cNvSpPr txBox="1"/>
          <p:nvPr/>
        </p:nvSpPr>
        <p:spPr>
          <a:xfrm>
            <a:off x="838200" y="1687879"/>
            <a:ext cx="4982737" cy="133729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Existing Single Segment Bids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Storage submits one bid to charge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one bid to discharge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56082-EA0F-B713-C5AB-47B56F325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76595"/>
            <a:ext cx="3914301" cy="2491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8E7860-B3E3-B4C5-281F-ED17592E917B}"/>
              </a:ext>
            </a:extLst>
          </p:cNvPr>
          <p:cNvSpPr txBox="1"/>
          <p:nvPr/>
        </p:nvSpPr>
        <p:spPr>
          <a:xfrm>
            <a:off x="6516539" y="1612999"/>
            <a:ext cx="4202151" cy="133729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SoC-segment Market Model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Charge and discharge bids depend on SoC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(being proposed in CAISO)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A6B0BB6-C343-1ECD-B4EA-556A6779D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103" y="2810955"/>
            <a:ext cx="5864617" cy="331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1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B4DDE-06C6-A2D2-0CF2-C7796238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"/>
            <a:ext cx="5583580" cy="53553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 Dependent Parameters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55338F-4910-5600-1DC1-646962C38C61}"/>
              </a:ext>
            </a:extLst>
          </p:cNvPr>
          <p:cNvSpPr txBox="1">
            <a:spLocks/>
          </p:cNvSpPr>
          <p:nvPr/>
        </p:nvSpPr>
        <p:spPr>
          <a:xfrm>
            <a:off x="838200" y="828678"/>
            <a:ext cx="10515600" cy="66675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 rating, efficiency, and discharge cost depends on SoC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EAF8DB-AC63-316E-957D-7774443C2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45" y="1879366"/>
            <a:ext cx="3856383" cy="2649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F87C1A-7891-F4E7-67FD-1D5566793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228" y="1879366"/>
            <a:ext cx="4174578" cy="27275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EF753E-BC10-9EA5-A033-F0D8BC002530}"/>
              </a:ext>
            </a:extLst>
          </p:cNvPr>
          <p:cNvSpPr/>
          <p:nvPr/>
        </p:nvSpPr>
        <p:spPr>
          <a:xfrm>
            <a:off x="1125977" y="5320625"/>
            <a:ext cx="792571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5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Alvaro Gonzalez-Castellanos, David </a:t>
            </a:r>
            <a:r>
              <a:rPr lang="en-US" sz="105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Pozo</a:t>
            </a:r>
            <a:r>
              <a:rPr lang="en-US" sz="105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Aldo </a:t>
            </a:r>
            <a:r>
              <a:rPr lang="en-US" sz="105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Bischi</a:t>
            </a:r>
            <a:r>
              <a:rPr lang="en-US" sz="105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2020. Detailed Li-ion battery characterization model for economic operation. International Journal of Electrical Power &amp; Energy Systems 116 (2020), 105561. </a:t>
            </a:r>
            <a:r>
              <a:rPr lang="en-US" sz="1050" b="0" i="0" u="none" strike="noStrike" baseline="0" dirty="0">
                <a:solidFill>
                  <a:srgbClr val="0036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050" b="0" i="0" u="none" strike="noStrike" baseline="0" dirty="0" err="1">
                <a:solidFill>
                  <a:srgbClr val="0036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1050" b="0" i="0" u="none" strike="noStrike" baseline="0" dirty="0">
                <a:solidFill>
                  <a:srgbClr val="0036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/10.1016/j.ijepes.2019.105561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158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B4DDE-06C6-A2D2-0CF2-C7796238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"/>
            <a:ext cx="5583580" cy="53553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 Dependent Parameters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55338F-4910-5600-1DC1-646962C38C61}"/>
              </a:ext>
            </a:extLst>
          </p:cNvPr>
          <p:cNvSpPr txBox="1">
            <a:spLocks/>
          </p:cNvSpPr>
          <p:nvPr/>
        </p:nvSpPr>
        <p:spPr>
          <a:xfrm>
            <a:off x="838200" y="828678"/>
            <a:ext cx="10515600" cy="66675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 rating, efficiency, and discharge cost depends on SoC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76C6D9AB-5F2B-0CA6-A16B-6E66FB53C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7" r="7602"/>
          <a:stretch/>
        </p:blipFill>
        <p:spPr>
          <a:xfrm>
            <a:off x="904952" y="4033448"/>
            <a:ext cx="5311133" cy="2070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9E3091-97A8-F78F-5A0E-68DD70955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17" y="1408031"/>
            <a:ext cx="5636706" cy="2201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512DA6-7CE7-D0C0-7F20-B3E6FDDC4BD5}"/>
              </a:ext>
            </a:extLst>
          </p:cNvPr>
          <p:cNvSpPr txBox="1"/>
          <p:nvPr/>
        </p:nvSpPr>
        <p:spPr>
          <a:xfrm>
            <a:off x="2850898" y="3502038"/>
            <a:ext cx="1791412" cy="68969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Storage Model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DCD472-2E4F-984E-B720-6465E24B5F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 t="9424" r="9080" b="4062"/>
          <a:stretch/>
        </p:blipFill>
        <p:spPr>
          <a:xfrm>
            <a:off x="8610600" y="1461660"/>
            <a:ext cx="2374628" cy="22012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DDDD17-2696-F7E8-C313-A97979399A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60" y="3968133"/>
            <a:ext cx="2738455" cy="20538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26AF9C-5E7B-0576-2C35-FC282AF34ACE}"/>
              </a:ext>
            </a:extLst>
          </p:cNvPr>
          <p:cNvSpPr txBox="1"/>
          <p:nvPr/>
        </p:nvSpPr>
        <p:spPr>
          <a:xfrm>
            <a:off x="9013969" y="3782845"/>
            <a:ext cx="789306" cy="79154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Bidding</a:t>
            </a:r>
          </a:p>
        </p:txBody>
      </p:sp>
      <p:sp>
        <p:nvSpPr>
          <p:cNvPr id="13" name="Right Arrow 25">
            <a:extLst>
              <a:ext uri="{FF2B5EF4-FFF2-40B4-BE49-F238E27FC236}">
                <a16:creationId xmlns:a16="http://schemas.microsoft.com/office/drawing/2014/main" id="{8B98C845-52FB-19E9-5CCB-A4A8D8CBB04F}"/>
              </a:ext>
            </a:extLst>
          </p:cNvPr>
          <p:cNvSpPr/>
          <p:nvPr/>
        </p:nvSpPr>
        <p:spPr>
          <a:xfrm>
            <a:off x="6927814" y="4649101"/>
            <a:ext cx="781216" cy="419518"/>
          </a:xfrm>
          <a:prstGeom prst="rightArrow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27">
            <a:extLst>
              <a:ext uri="{FF2B5EF4-FFF2-40B4-BE49-F238E27FC236}">
                <a16:creationId xmlns:a16="http://schemas.microsoft.com/office/drawing/2014/main" id="{60AF4740-26E3-C30A-D2F9-768DA3CEEE2E}"/>
              </a:ext>
            </a:extLst>
          </p:cNvPr>
          <p:cNvSpPr/>
          <p:nvPr/>
        </p:nvSpPr>
        <p:spPr>
          <a:xfrm rot="5400000">
            <a:off x="2186780" y="3560036"/>
            <a:ext cx="439771" cy="386957"/>
          </a:xfrm>
          <a:prstGeom prst="rightArrow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BE9AE2-92AB-A28F-CF81-E8A7466680FE}"/>
              </a:ext>
            </a:extLst>
          </p:cNvPr>
          <p:cNvSpPr txBox="1"/>
          <p:nvPr/>
        </p:nvSpPr>
        <p:spPr>
          <a:xfrm>
            <a:off x="9013969" y="1507524"/>
            <a:ext cx="98854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Arbitrage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8EE1B-A51A-1FAF-98CE-B953C2D56A86}"/>
              </a:ext>
            </a:extLst>
          </p:cNvPr>
          <p:cNvSpPr txBox="1"/>
          <p:nvPr/>
        </p:nvSpPr>
        <p:spPr>
          <a:xfrm>
            <a:off x="1882210" y="4113217"/>
            <a:ext cx="1791412" cy="68969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Opportunity Value Function (Derivative)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8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B4DDE-06C6-A2D2-0CF2-C7796238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"/>
            <a:ext cx="3857916" cy="53553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Solution Algorithm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2">
                <a:extLst>
                  <a:ext uri="{FF2B5EF4-FFF2-40B4-BE49-F238E27FC236}">
                    <a16:creationId xmlns:a16="http://schemas.microsoft.com/office/drawing/2014/main" id="{47E5F877-98D0-3918-DCF0-DA8F608DF5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828678"/>
                <a:ext cx="10515600" cy="666750"/>
              </a:xfrm>
              <a:prstGeom prst="rect">
                <a:avLst/>
              </a:prstGeom>
            </p:spPr>
            <p:txBody>
              <a:bodyPr/>
              <a:lstStyle>
                <a:lvl1pPr marL="0" marR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Analytical update of value function derivative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 Placeholder 2">
                <a:extLst>
                  <a:ext uri="{FF2B5EF4-FFF2-40B4-BE49-F238E27FC236}">
                    <a16:creationId xmlns:a16="http://schemas.microsoft.com/office/drawing/2014/main" id="{47E5F877-98D0-3918-DCF0-DA8F608DF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828678"/>
                <a:ext cx="10515600" cy="666750"/>
              </a:xfrm>
              <a:prstGeom prst="rect">
                <a:avLst/>
              </a:prstGeom>
              <a:blipFill>
                <a:blip r:embed="rId2"/>
                <a:stretch>
                  <a:fillRect l="-1206" t="-9434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153CE23-8021-8158-1DBA-62797D6B7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12" y="2115287"/>
            <a:ext cx="5795695" cy="2307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8AB9D4-D3E6-4FCA-A4B9-55C71F11E043}"/>
              </a:ext>
            </a:extLst>
          </p:cNvPr>
          <p:cNvSpPr txBox="1"/>
          <p:nvPr/>
        </p:nvSpPr>
        <p:spPr>
          <a:xfrm>
            <a:off x="2209800" y="1033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FD8AC-40EB-1AD6-09E6-0CAFDE320538}"/>
              </a:ext>
            </a:extLst>
          </p:cNvPr>
          <p:cNvSpPr txBox="1"/>
          <p:nvPr/>
        </p:nvSpPr>
        <p:spPr>
          <a:xfrm>
            <a:off x="7696200" y="102347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Solution Algorithm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CA05C-98AB-F63E-0549-6ABBA484BD7A}"/>
              </a:ext>
            </a:extLst>
          </p:cNvPr>
          <p:cNvSpPr txBox="1"/>
          <p:nvPr/>
        </p:nvSpPr>
        <p:spPr>
          <a:xfrm>
            <a:off x="485362" y="4881521"/>
            <a:ext cx="8550572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Proof using KKT conditions: 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Xu,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Bolun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Magnus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Korpås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Audun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Botterud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"Operational Valuation of Energy Storage under Multi-stage Price Uncertainties.“ 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 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2020 59th IEEE Conference on Decision and Control (CDC)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pp. 55-60. IEEE, 2020.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CD83CB-2725-D407-2D39-D36F8DE288D8}"/>
              </a:ext>
            </a:extLst>
          </p:cNvPr>
          <p:cNvCxnSpPr>
            <a:cxnSpLocks/>
          </p:cNvCxnSpPr>
          <p:nvPr/>
        </p:nvCxnSpPr>
        <p:spPr>
          <a:xfrm>
            <a:off x="6086061" y="1422771"/>
            <a:ext cx="0" cy="3647661"/>
          </a:xfrm>
          <a:prstGeom prst="line">
            <a:avLst/>
          </a:prstGeom>
          <a:ln w="381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76F4C9ED-5C0C-6B97-0788-2456923F7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266" y="1967263"/>
            <a:ext cx="5610322" cy="26960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8AF184-EB63-E744-2D27-924BAD6869B9}"/>
              </a:ext>
            </a:extLst>
          </p:cNvPr>
          <p:cNvSpPr txBox="1"/>
          <p:nvPr/>
        </p:nvSpPr>
        <p:spPr>
          <a:xfrm>
            <a:off x="-1894114" y="-24688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99B6DE3-68D1-2A36-71E1-241E0CAF3096}"/>
              </a:ext>
            </a:extLst>
          </p:cNvPr>
          <p:cNvSpPr/>
          <p:nvPr/>
        </p:nvSpPr>
        <p:spPr>
          <a:xfrm>
            <a:off x="318564" y="2036449"/>
            <a:ext cx="1241492" cy="47152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6123339E-A31A-93DA-E279-7B24471532F4}"/>
              </a:ext>
            </a:extLst>
          </p:cNvPr>
          <p:cNvSpPr/>
          <p:nvPr/>
        </p:nvSpPr>
        <p:spPr>
          <a:xfrm>
            <a:off x="3551404" y="2048668"/>
            <a:ext cx="720191" cy="47152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FD077495-C9DF-EDF3-9978-6853808BC95C}"/>
              </a:ext>
            </a:extLst>
          </p:cNvPr>
          <p:cNvSpPr/>
          <p:nvPr/>
        </p:nvSpPr>
        <p:spPr>
          <a:xfrm>
            <a:off x="2155482" y="2904101"/>
            <a:ext cx="889254" cy="47152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DBA77D3F-F70D-5C1E-6BFB-CA807578C61F}"/>
              </a:ext>
            </a:extLst>
          </p:cNvPr>
          <p:cNvSpPr/>
          <p:nvPr/>
        </p:nvSpPr>
        <p:spPr>
          <a:xfrm>
            <a:off x="4031296" y="2932667"/>
            <a:ext cx="889254" cy="47152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883EA3FC-CFC2-F9C3-BDB9-28B2FA522B1C}"/>
              </a:ext>
            </a:extLst>
          </p:cNvPr>
          <p:cNvSpPr/>
          <p:nvPr/>
        </p:nvSpPr>
        <p:spPr>
          <a:xfrm>
            <a:off x="2841085" y="3651512"/>
            <a:ext cx="889254" cy="47152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DBAC715D-39C2-5CCD-B6C5-4F647807C0B6}"/>
              </a:ext>
            </a:extLst>
          </p:cNvPr>
          <p:cNvSpPr/>
          <p:nvPr/>
        </p:nvSpPr>
        <p:spPr>
          <a:xfrm>
            <a:off x="4160504" y="3665795"/>
            <a:ext cx="889254" cy="47152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90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IEEE PES">
      <a:dk1>
        <a:srgbClr val="000000"/>
      </a:dk1>
      <a:lt1>
        <a:srgbClr val="FFFFFF"/>
      </a:lt1>
      <a:dk2>
        <a:srgbClr val="006341"/>
      </a:dk2>
      <a:lt2>
        <a:srgbClr val="78BE20"/>
      </a:lt2>
      <a:accent1>
        <a:srgbClr val="00833C"/>
      </a:accent1>
      <a:accent2>
        <a:srgbClr val="658D1B"/>
      </a:accent2>
      <a:accent3>
        <a:srgbClr val="00619B"/>
      </a:accent3>
      <a:accent4>
        <a:srgbClr val="FFD1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algn="r">
          <a:defRPr b="1"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13387</TotalTime>
  <Words>922</Words>
  <Application>Microsoft Macintosh PowerPoint</Application>
  <PresentationFormat>Widescreen</PresentationFormat>
  <Paragraphs>138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Motivation</vt:lpstr>
      <vt:lpstr>Motivation</vt:lpstr>
      <vt:lpstr>Outline</vt:lpstr>
      <vt:lpstr>Dispatch and Bidding Analysis</vt:lpstr>
      <vt:lpstr>SoC Dependent Parameters</vt:lpstr>
      <vt:lpstr>SoC Dependent Parameters</vt:lpstr>
      <vt:lpstr>Solution Algorithm</vt:lpstr>
      <vt:lpstr>Optimal Bid Generation</vt:lpstr>
      <vt:lpstr>Optimal Bid Generation</vt:lpstr>
      <vt:lpstr>Case Study</vt:lpstr>
      <vt:lpstr>Price Taker Case Study</vt:lpstr>
      <vt:lpstr>Price Taker Case Study</vt:lpstr>
      <vt:lpstr>Price Influencer Case Study</vt:lpstr>
      <vt:lpstr>Conclusion and Future Directions</vt:lpstr>
      <vt:lpstr>Uncertainty in Price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McNally</dc:creator>
  <cp:lastModifiedBy>ZhengNingkun</cp:lastModifiedBy>
  <cp:revision>222</cp:revision>
  <dcterms:created xsi:type="dcterms:W3CDTF">2021-11-01T16:40:17Z</dcterms:created>
  <dcterms:modified xsi:type="dcterms:W3CDTF">2022-10-25T19:28:25Z</dcterms:modified>
</cp:coreProperties>
</file>