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94" r:id="rId3"/>
    <p:sldId id="311" r:id="rId4"/>
    <p:sldId id="292" r:id="rId5"/>
    <p:sldId id="298" r:id="rId6"/>
    <p:sldId id="299" r:id="rId7"/>
    <p:sldId id="312" r:id="rId8"/>
    <p:sldId id="309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76"/>
    <p:restoredTop sz="95859"/>
  </p:normalViewPr>
  <p:slideViewPr>
    <p:cSldViewPr snapToGrid="0" snapToObjects="1">
      <p:cViewPr varScale="1">
        <p:scale>
          <a:sx n="136" d="100"/>
          <a:sy n="136" d="100"/>
        </p:scale>
        <p:origin x="-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B3E7A28-EBA2-2F49-A53B-F21DE5820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9732B70-332F-0544-BCE8-E1AAC38E7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6C854A0-985B-FB4B-AE4B-D28DD3D05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E694489-8733-B82B-6C5B-728A7B861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2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C7992C-528B-674D-69DA-CE88EB86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28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9DB883-BCE7-6983-9E6F-507FA0752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2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1E9972E-B495-7D42-862D-914296B4C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CB42C6-52AD-5FD9-0492-36FEAF5BA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2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AECB80-91FF-D8AE-08FB-A5BEA809B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28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D7824E-2E7B-09E0-5C6B-E45C6F316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2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1E9972E-B495-7D42-862D-914296B4C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CED882-1681-B246-8699-AC8EBE6AD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00" y="482700"/>
            <a:ext cx="10931819" cy="799091"/>
          </a:xfrm>
        </p:spPr>
        <p:txBody>
          <a:bodyPr>
            <a:noAutofit/>
          </a:bodyPr>
          <a:lstStyle>
            <a:lvl1pPr algn="l">
              <a:defRPr sz="3467" b="1" i="0" cap="none">
                <a:solidFill>
                  <a:srgbClr val="0C27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13" y="1611824"/>
            <a:ext cx="10931819" cy="4667056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rgbClr val="4D4D4C"/>
                </a:solidFill>
                <a:latin typeface="Arial"/>
                <a:cs typeface="Arial"/>
              </a:defRPr>
            </a:lvl1pPr>
            <a:lvl2pPr marL="990575" indent="-380990">
              <a:buFont typeface="Arial"/>
              <a:buChar char="•"/>
              <a:defRPr sz="2133">
                <a:solidFill>
                  <a:srgbClr val="4D4D4C"/>
                </a:solidFill>
                <a:latin typeface="Arial"/>
                <a:cs typeface="Arial"/>
              </a:defRPr>
            </a:lvl2pPr>
            <a:lvl3pPr marL="1523962" indent="-304792">
              <a:buFont typeface="Wingdings" charset="2"/>
              <a:buChar char="§"/>
              <a:defRPr sz="2133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rgbClr val="4D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18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9D289-E5B9-F446-B4B5-FD2007D27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3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2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28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2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1E9972E-B495-7D42-862D-914296B4C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bolunxu.github.io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7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"/>
    </mc:Choice>
    <mc:Fallback xmlns="">
      <p:transition spd="slow" advTm="6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7EC6E-23E5-08ED-825E-0CB827CB4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90" y="1955370"/>
            <a:ext cx="10931819" cy="3593086"/>
          </a:xfrm>
        </p:spPr>
        <p:txBody>
          <a:bodyPr/>
          <a:lstStyle/>
          <a:p>
            <a:pPr algn="ctr"/>
            <a:r>
              <a:rPr lang="en-US" sz="4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Integrating Physical Model with Machine Learning for Energy Storage Control</a:t>
            </a:r>
          </a:p>
          <a:p>
            <a:pPr algn="ctr"/>
            <a:endParaRPr lang="en-US" sz="4000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Steven Liu,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Ningkun</a:t>
            </a:r>
            <a:r>
              <a:rPr lang="en-U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Zheng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Bolun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Xu </a:t>
            </a:r>
          </a:p>
          <a:p>
            <a:pPr algn="ctr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Columbia University, New York, NY, </a:t>
            </a:r>
          </a:p>
        </p:txBody>
      </p:sp>
    </p:spTree>
    <p:extLst>
      <p:ext uri="{BB962C8B-B14F-4D97-AF65-F5344CB8AC3E}">
        <p14:creationId xmlns:p14="http://schemas.microsoft.com/office/powerpoint/2010/main" val="41424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3"/>
    </mc:Choice>
    <mc:Fallback xmlns="">
      <p:transition spd="slow" advTm="139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1A7-5D12-8373-42DA-DD5B9C46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Motivation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F9034-6410-DF62-6765-2AE8C82456D3}"/>
              </a:ext>
            </a:extLst>
          </p:cNvPr>
          <p:cNvSpPr txBox="1"/>
          <p:nvPr/>
        </p:nvSpPr>
        <p:spPr>
          <a:xfrm>
            <a:off x="8044249" y="22181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8C021B-1D5C-4138-AA82-2AE1888E049F}"/>
              </a:ext>
            </a:extLst>
          </p:cNvPr>
          <p:cNvSpPr txBox="1">
            <a:spLocks/>
          </p:cNvSpPr>
          <p:nvPr/>
        </p:nvSpPr>
        <p:spPr>
          <a:xfrm>
            <a:off x="838200" y="1207505"/>
            <a:ext cx="10515600" cy="66675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Batteries are increasingly used to price arbitrage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6F7C2-3279-8F0E-ECBA-2325E55BE091}"/>
              </a:ext>
            </a:extLst>
          </p:cNvPr>
          <p:cNvSpPr/>
          <p:nvPr/>
        </p:nvSpPr>
        <p:spPr>
          <a:xfrm>
            <a:off x="1408916" y="5405251"/>
            <a:ext cx="7925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Hildebrandt, Eric, et al. "2021 annual report on market issues &amp; performance."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California ISO Department of Market Monitoring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(2022).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BD96116C-3052-6063-B181-CBD01B3A780C}"/>
              </a:ext>
            </a:extLst>
          </p:cNvPr>
          <p:cNvSpPr txBox="1">
            <a:spLocks/>
          </p:cNvSpPr>
          <p:nvPr/>
        </p:nvSpPr>
        <p:spPr>
          <a:xfrm>
            <a:off x="0" y="65886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9972E-B495-7D42-862D-914296B4CAD3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FA260-CC7F-B220-C19E-DC96FD1C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9" y="1797457"/>
            <a:ext cx="5601289" cy="34503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B03B36-43F6-21AD-5EAA-235AFC5F2C34}"/>
              </a:ext>
            </a:extLst>
          </p:cNvPr>
          <p:cNvSpPr/>
          <p:nvPr/>
        </p:nvSpPr>
        <p:spPr>
          <a:xfrm>
            <a:off x="1408916" y="5826756"/>
            <a:ext cx="7925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 Energy Information Administration. "Form EIA-860 Annual Electric Generator Report." (2022).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66850-8587-31AA-D549-8EB56CB67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36" y="2006596"/>
            <a:ext cx="6300195" cy="28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5"/>
    </mc:Choice>
    <mc:Fallback xmlns="">
      <p:transition spd="slow" advTm="35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1A7-5D12-8373-42DA-DD5B9C46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Opportunity value and control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F9034-6410-DF62-6765-2AE8C82456D3}"/>
              </a:ext>
            </a:extLst>
          </p:cNvPr>
          <p:cNvSpPr txBox="1"/>
          <p:nvPr/>
        </p:nvSpPr>
        <p:spPr>
          <a:xfrm>
            <a:off x="9363251" y="206994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6F7C2-3279-8F0E-ECBA-2325E55BE091}"/>
              </a:ext>
            </a:extLst>
          </p:cNvPr>
          <p:cNvSpPr/>
          <p:nvPr/>
        </p:nvSpPr>
        <p:spPr>
          <a:xfrm>
            <a:off x="960921" y="6304432"/>
            <a:ext cx="7925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Xu,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Bolun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Magnus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Korpås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Audun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Botterud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"Operational Valuation of Energy Storage under Multi-stage Price Uncertainties." In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2020 59th IEEE Conference on Decision and Control (CDC)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pp. 55-60. IEEE, 2020.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BD96116C-3052-6063-B181-CBD01B3A780C}"/>
              </a:ext>
            </a:extLst>
          </p:cNvPr>
          <p:cNvSpPr txBox="1">
            <a:spLocks/>
          </p:cNvSpPr>
          <p:nvPr/>
        </p:nvSpPr>
        <p:spPr>
          <a:xfrm>
            <a:off x="0" y="65886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9972E-B495-7D42-862D-914296B4CAD3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E0582-12E8-D030-5AB7-1CC568873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94" y="1796407"/>
            <a:ext cx="4749953" cy="18549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ED07E7-FF23-3989-5AD6-920F08B35E02}"/>
              </a:ext>
            </a:extLst>
          </p:cNvPr>
          <p:cNvSpPr txBox="1"/>
          <p:nvPr/>
        </p:nvSpPr>
        <p:spPr>
          <a:xfrm>
            <a:off x="7210930" y="1329692"/>
            <a:ext cx="3971019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Opportunity Value Function (derivative) </a:t>
            </a:r>
          </a:p>
        </p:txBody>
      </p:sp>
      <p:sp>
        <p:nvSpPr>
          <p:cNvPr id="19" name="Right Arrow 27">
            <a:extLst>
              <a:ext uri="{FF2B5EF4-FFF2-40B4-BE49-F238E27FC236}">
                <a16:creationId xmlns:a16="http://schemas.microsoft.com/office/drawing/2014/main" id="{769D16CA-E275-3E04-511A-B10EB8625A76}"/>
              </a:ext>
            </a:extLst>
          </p:cNvPr>
          <p:cNvSpPr/>
          <p:nvPr/>
        </p:nvSpPr>
        <p:spPr>
          <a:xfrm>
            <a:off x="5553282" y="2350297"/>
            <a:ext cx="508027" cy="484632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50A27-4380-53AD-ACDF-1ACFE46EACF4}"/>
              </a:ext>
            </a:extLst>
          </p:cNvPr>
          <p:cNvSpPr txBox="1"/>
          <p:nvPr/>
        </p:nvSpPr>
        <p:spPr>
          <a:xfrm>
            <a:off x="4923778" y="1329692"/>
            <a:ext cx="184960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Storage models</a:t>
            </a:r>
          </a:p>
        </p:txBody>
      </p:sp>
      <p:sp>
        <p:nvSpPr>
          <p:cNvPr id="23" name="Right Arrow 27">
            <a:extLst>
              <a:ext uri="{FF2B5EF4-FFF2-40B4-BE49-F238E27FC236}">
                <a16:creationId xmlns:a16="http://schemas.microsoft.com/office/drawing/2014/main" id="{26FB4C43-66FC-4C8A-D416-581341DA5A19}"/>
              </a:ext>
            </a:extLst>
          </p:cNvPr>
          <p:cNvSpPr/>
          <p:nvPr/>
        </p:nvSpPr>
        <p:spPr>
          <a:xfrm rot="5400000">
            <a:off x="5599670" y="3440698"/>
            <a:ext cx="508027" cy="484632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8D661B-8716-5BED-F6F2-02A417A31C18}"/>
              </a:ext>
            </a:extLst>
          </p:cNvPr>
          <p:cNvSpPr txBox="1"/>
          <p:nvPr/>
        </p:nvSpPr>
        <p:spPr>
          <a:xfrm>
            <a:off x="893599" y="4487848"/>
            <a:ext cx="184960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SoC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RT Price</a:t>
            </a:r>
          </a:p>
        </p:txBody>
      </p:sp>
      <p:pic>
        <p:nvPicPr>
          <p:cNvPr id="13" name="Picture 12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60CB4D8-5443-F1D1-7B39-81570CA5B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235" y="4019363"/>
            <a:ext cx="5730349" cy="2148881"/>
          </a:xfrm>
          <a:prstGeom prst="rect">
            <a:avLst/>
          </a:prstGeom>
        </p:spPr>
      </p:pic>
      <p:pic>
        <p:nvPicPr>
          <p:cNvPr id="16" name="Picture 15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4C2333F1-03FA-8723-2974-59E5977B9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264" y="1760488"/>
            <a:ext cx="5730349" cy="21488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46B0A8-444E-F1C4-3B51-7C2D1A424969}"/>
              </a:ext>
            </a:extLst>
          </p:cNvPr>
          <p:cNvSpPr txBox="1"/>
          <p:nvPr/>
        </p:nvSpPr>
        <p:spPr>
          <a:xfrm>
            <a:off x="7048163" y="156985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EBE05B-7F4A-0D47-5EDA-96AF01E2F031}"/>
              </a:ext>
            </a:extLst>
          </p:cNvPr>
          <p:cNvSpPr txBox="1"/>
          <p:nvPr/>
        </p:nvSpPr>
        <p:spPr>
          <a:xfrm>
            <a:off x="723207" y="-99752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4948B3-25BA-A356-7CBD-9E2982D84CAB}"/>
              </a:ext>
            </a:extLst>
          </p:cNvPr>
          <p:cNvGrpSpPr/>
          <p:nvPr/>
        </p:nvGrpSpPr>
        <p:grpSpPr>
          <a:xfrm>
            <a:off x="3724102" y="4779818"/>
            <a:ext cx="889462" cy="1005840"/>
            <a:chOff x="3724102" y="4779818"/>
            <a:chExt cx="889462" cy="100584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724A9C-14AA-5DBF-DE66-F39525B06CBC}"/>
                </a:ext>
              </a:extLst>
            </p:cNvPr>
            <p:cNvCxnSpPr/>
            <p:nvPr/>
          </p:nvCxnSpPr>
          <p:spPr>
            <a:xfrm>
              <a:off x="3724102" y="4811013"/>
              <a:ext cx="889462" cy="0"/>
            </a:xfrm>
            <a:prstGeom prst="line">
              <a:avLst/>
            </a:prstGeom>
            <a:ln w="254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0EB470E-B242-0B7C-0708-5CF0D6BEB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251" y="4779818"/>
              <a:ext cx="0" cy="1005840"/>
            </a:xfrm>
            <a:prstGeom prst="line">
              <a:avLst/>
            </a:prstGeom>
            <a:ln w="254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09E7716-CC16-E004-CC57-848704A054F5}"/>
              </a:ext>
            </a:extLst>
          </p:cNvPr>
          <p:cNvGrpSpPr/>
          <p:nvPr/>
        </p:nvGrpSpPr>
        <p:grpSpPr>
          <a:xfrm>
            <a:off x="3724102" y="5134179"/>
            <a:ext cx="2211185" cy="651479"/>
            <a:chOff x="3724102" y="5134179"/>
            <a:chExt cx="2211185" cy="65147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09AD8-77BE-21D4-BAB4-CAD14A8802A3}"/>
                </a:ext>
              </a:extLst>
            </p:cNvPr>
            <p:cNvCxnSpPr>
              <a:cxnSpLocks/>
            </p:cNvCxnSpPr>
            <p:nvPr/>
          </p:nvCxnSpPr>
          <p:spPr>
            <a:xfrm>
              <a:off x="3724102" y="5134179"/>
              <a:ext cx="2211185" cy="0"/>
            </a:xfrm>
            <a:prstGeom prst="line">
              <a:avLst/>
            </a:prstGeom>
            <a:ln w="254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98808D-6AE2-CC42-96CC-6DE90C5839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5287" y="5134179"/>
              <a:ext cx="0" cy="651479"/>
            </a:xfrm>
            <a:prstGeom prst="line">
              <a:avLst/>
            </a:prstGeom>
            <a:ln w="254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CB8D7D-B948-DE4E-D48C-BC60E6542CD6}"/>
              </a:ext>
            </a:extLst>
          </p:cNvPr>
          <p:cNvGrpSpPr/>
          <p:nvPr/>
        </p:nvGrpSpPr>
        <p:grpSpPr>
          <a:xfrm>
            <a:off x="3724102" y="5462177"/>
            <a:ext cx="3840480" cy="323481"/>
            <a:chOff x="3724102" y="5462177"/>
            <a:chExt cx="3840480" cy="32348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172B47-932D-31BE-E0D3-CF44478E938B}"/>
                </a:ext>
              </a:extLst>
            </p:cNvPr>
            <p:cNvCxnSpPr>
              <a:cxnSpLocks/>
            </p:cNvCxnSpPr>
            <p:nvPr/>
          </p:nvCxnSpPr>
          <p:spPr>
            <a:xfrm>
              <a:off x="3724102" y="5462177"/>
              <a:ext cx="3840480" cy="0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426F353-DAA3-D458-753E-3C5503FF6A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4582" y="5462177"/>
              <a:ext cx="0" cy="323481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83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9"/>
    </mc:Choice>
    <mc:Fallback xmlns="">
      <p:transition spd="slow" advTm="69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1A7-5D12-8373-42DA-DD5B9C46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Learning Opportunity Value</a:t>
            </a:r>
          </a:p>
        </p:txBody>
      </p:sp>
      <p:sp>
        <p:nvSpPr>
          <p:cNvPr id="40" name="Slide Number Placeholder 19">
            <a:extLst>
              <a:ext uri="{FF2B5EF4-FFF2-40B4-BE49-F238E27FC236}">
                <a16:creationId xmlns:a16="http://schemas.microsoft.com/office/drawing/2014/main" id="{E0FCE04E-F12D-F166-F789-8F1CCEC1DBDC}"/>
              </a:ext>
            </a:extLst>
          </p:cNvPr>
          <p:cNvSpPr txBox="1">
            <a:spLocks/>
          </p:cNvSpPr>
          <p:nvPr/>
        </p:nvSpPr>
        <p:spPr>
          <a:xfrm>
            <a:off x="0" y="65886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9972E-B495-7D42-862D-914296B4CAD3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282B5F-ADDB-6462-607F-304DB8D2D984}"/>
              </a:ext>
            </a:extLst>
          </p:cNvPr>
          <p:cNvGrpSpPr/>
          <p:nvPr/>
        </p:nvGrpSpPr>
        <p:grpSpPr>
          <a:xfrm>
            <a:off x="2295427" y="1281791"/>
            <a:ext cx="8677373" cy="4818769"/>
            <a:chOff x="2295427" y="1281791"/>
            <a:chExt cx="8677373" cy="4818769"/>
          </a:xfrm>
        </p:grpSpPr>
        <p:pic>
          <p:nvPicPr>
            <p:cNvPr id="10" name="Picture 9" descr="Timeline&#10;&#10;Description automatically generated">
              <a:extLst>
                <a:ext uri="{FF2B5EF4-FFF2-40B4-BE49-F238E27FC236}">
                  <a16:creationId xmlns:a16="http://schemas.microsoft.com/office/drawing/2014/main" id="{5C035B63-32C6-C50C-F16B-93DBA62F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5427" y="1281791"/>
              <a:ext cx="6727192" cy="481876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F1998A-8DC9-D906-08CF-24876906FC5D}"/>
                </a:ext>
              </a:extLst>
            </p:cNvPr>
            <p:cNvSpPr txBox="1"/>
            <p:nvPr/>
          </p:nvSpPr>
          <p:spPr>
            <a:xfrm>
              <a:off x="7939213" y="2387429"/>
              <a:ext cx="3033587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Standard 4-layer structure</a:t>
              </a:r>
            </a:p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ReLu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as activate function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0CCC8D-A636-59AA-5280-C3E6DB0CAC65}"/>
                </a:ext>
              </a:extLst>
            </p:cNvPr>
            <p:cNvSpPr txBox="1"/>
            <p:nvPr/>
          </p:nvSpPr>
          <p:spPr>
            <a:xfrm>
              <a:off x="3983646" y="2635981"/>
              <a:ext cx="1407774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Ground Truth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6E9361-B859-906A-AFA3-B01CEBAE8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29" y="4161164"/>
            <a:ext cx="3813357" cy="1519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79B13A-A672-32F2-428F-80D344E4116B}"/>
              </a:ext>
            </a:extLst>
          </p:cNvPr>
          <p:cNvSpPr txBox="1"/>
          <p:nvPr/>
        </p:nvSpPr>
        <p:spPr>
          <a:xfrm>
            <a:off x="671217" y="5681149"/>
            <a:ext cx="3407169" cy="64063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Value function is more stable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compared to real-time price</a:t>
            </a:r>
          </a:p>
        </p:txBody>
      </p:sp>
    </p:spTree>
    <p:extLst>
      <p:ext uri="{BB962C8B-B14F-4D97-AF65-F5344CB8AC3E}">
        <p14:creationId xmlns:p14="http://schemas.microsoft.com/office/powerpoint/2010/main" val="18734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43"/>
    </mc:Choice>
    <mc:Fallback xmlns="">
      <p:transition spd="slow" advTm="50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1A7-5D12-8373-42DA-DD5B9C46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York State Case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03C77-B03B-AF2B-29AE-6880C89FD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5"/>
          <a:stretch/>
        </p:blipFill>
        <p:spPr>
          <a:xfrm>
            <a:off x="5393097" y="2148909"/>
            <a:ext cx="4309458" cy="3586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E0CFE-B1F4-03CC-2633-9CBCEB9A1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b="52476"/>
          <a:stretch/>
        </p:blipFill>
        <p:spPr>
          <a:xfrm>
            <a:off x="1371600" y="2140351"/>
            <a:ext cx="4216814" cy="358973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24193E-BA4C-7AFD-74E4-1DBE101B8CBC}"/>
              </a:ext>
            </a:extLst>
          </p:cNvPr>
          <p:cNvSpPr txBox="1">
            <a:spLocks/>
          </p:cNvSpPr>
          <p:nvPr/>
        </p:nvSpPr>
        <p:spPr>
          <a:xfrm>
            <a:off x="838200" y="1207505"/>
            <a:ext cx="10515600" cy="66675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 price model using 2017-2018 data and test on 2019</a:t>
            </a:r>
          </a:p>
        </p:txBody>
      </p:sp>
      <p:sp>
        <p:nvSpPr>
          <p:cNvPr id="25" name="Slide Number Placeholder 19">
            <a:extLst>
              <a:ext uri="{FF2B5EF4-FFF2-40B4-BE49-F238E27FC236}">
                <a16:creationId xmlns:a16="http://schemas.microsoft.com/office/drawing/2014/main" id="{8CA90258-5E6D-78CA-31B6-AAD0866BD5AB}"/>
              </a:ext>
            </a:extLst>
          </p:cNvPr>
          <p:cNvSpPr txBox="1">
            <a:spLocks/>
          </p:cNvSpPr>
          <p:nvPr/>
        </p:nvSpPr>
        <p:spPr>
          <a:xfrm>
            <a:off x="0" y="65886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9972E-B495-7D42-862D-914296B4CAD3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06"/>
    </mc:Choice>
    <mc:Fallback xmlns="">
      <p:transition spd="slow" advTm="346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1A7-5D12-8373-42DA-DD5B9C46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York State Case Study</a:t>
            </a:r>
          </a:p>
        </p:txBody>
      </p:sp>
      <p:sp>
        <p:nvSpPr>
          <p:cNvPr id="40" name="Slide Number Placeholder 19">
            <a:extLst>
              <a:ext uri="{FF2B5EF4-FFF2-40B4-BE49-F238E27FC236}">
                <a16:creationId xmlns:a16="http://schemas.microsoft.com/office/drawing/2014/main" id="{E0FCE04E-F12D-F166-F789-8F1CCEC1DBDC}"/>
              </a:ext>
            </a:extLst>
          </p:cNvPr>
          <p:cNvSpPr txBox="1">
            <a:spLocks/>
          </p:cNvSpPr>
          <p:nvPr/>
        </p:nvSpPr>
        <p:spPr>
          <a:xfrm>
            <a:off x="0" y="65886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9972E-B495-7D42-862D-914296B4CAD3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C7778-7C19-8CBB-2726-669DEC72FC95}"/>
              </a:ext>
            </a:extLst>
          </p:cNvPr>
          <p:cNvSpPr txBox="1">
            <a:spLocks/>
          </p:cNvSpPr>
          <p:nvPr/>
        </p:nvSpPr>
        <p:spPr>
          <a:xfrm>
            <a:off x="838200" y="1207505"/>
            <a:ext cx="10515600" cy="66675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65% to 90% profit ratio with extreme computation speed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C99EC8-3365-2E3A-C3FF-D3CBB558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7699"/>
            <a:ext cx="4245666" cy="43750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63B9DF-4CEB-7A6D-4EC6-07DCFA72247E}"/>
              </a:ext>
            </a:extLst>
          </p:cNvPr>
          <p:cNvSpPr txBox="1"/>
          <p:nvPr/>
        </p:nvSpPr>
        <p:spPr>
          <a:xfrm>
            <a:off x="838200" y="5934670"/>
            <a:ext cx="486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P2E – power to energy ratio,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 – marginal cost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Trained by NYISO 2017-2018, tested on 2019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07FDC2-CF55-410C-4D91-9672A57AD1D1}"/>
              </a:ext>
            </a:extLst>
          </p:cNvPr>
          <p:cNvSpPr txBox="1"/>
          <p:nvPr/>
        </p:nvSpPr>
        <p:spPr>
          <a:xfrm>
            <a:off x="5707866" y="1488700"/>
            <a:ext cx="5177481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2-year training in 2mins – 210,240 time steps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1-year testing in 10secs – 105,120 time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F8E7B-FE74-CC88-A3AD-82BE2B49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605" y="3277352"/>
            <a:ext cx="3820189" cy="2845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102F7-C182-6CEF-CDB8-44FFFB155E04}"/>
              </a:ext>
            </a:extLst>
          </p:cNvPr>
          <p:cNvSpPr txBox="1"/>
          <p:nvPr/>
        </p:nvSpPr>
        <p:spPr>
          <a:xfrm>
            <a:off x="5707865" y="2394854"/>
            <a:ext cx="5177481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Superior transferability: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profitability with model trained in other locations </a:t>
            </a:r>
          </a:p>
        </p:txBody>
      </p:sp>
    </p:spTree>
    <p:extLst>
      <p:ext uri="{BB962C8B-B14F-4D97-AF65-F5344CB8AC3E}">
        <p14:creationId xmlns:p14="http://schemas.microsoft.com/office/powerpoint/2010/main" val="6004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00"/>
    </mc:Choice>
    <mc:Fallback xmlns="">
      <p:transition spd="slow" advTm="76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1A7-5D12-8373-42DA-DD5B9C46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 and Future Directions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E25BAD-708E-5D09-521E-7AAB44E77065}"/>
              </a:ext>
            </a:extLst>
          </p:cNvPr>
          <p:cNvSpPr txBox="1">
            <a:spLocks/>
          </p:cNvSpPr>
          <p:nvPr/>
        </p:nvSpPr>
        <p:spPr>
          <a:xfrm>
            <a:off x="0" y="65886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9972E-B495-7D42-862D-914296B4CAD3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F6B0248-DDDD-188D-E977-B709D200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3" y="1611824"/>
            <a:ext cx="10931819" cy="466705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Learning opportunity value function provides</a:t>
            </a:r>
            <a:r>
              <a:rPr lang="zh-CN" altLang="en-US" sz="2800" dirty="0"/>
              <a:t> </a:t>
            </a:r>
            <a:r>
              <a:rPr lang="en-US" altLang="zh-CN" sz="2800" dirty="0"/>
              <a:t>computational efficient and profitable energy storage control </a:t>
            </a:r>
            <a:r>
              <a:rPr lang="en-US" sz="2800" dirty="0"/>
              <a:t> </a:t>
            </a:r>
          </a:p>
          <a:p>
            <a:pPr algn="l"/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Integrate state of charge dependent storage parameters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Advanced learning structures with fine tuned models</a:t>
            </a:r>
          </a:p>
          <a:p>
            <a:pPr algn="l"/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Implement in power grid test system studies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75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81"/>
    </mc:Choice>
    <mc:Fallback xmlns="">
      <p:transition spd="slow" advTm="523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E25BAD-708E-5D09-521E-7AAB44E77065}"/>
              </a:ext>
            </a:extLst>
          </p:cNvPr>
          <p:cNvSpPr txBox="1">
            <a:spLocks/>
          </p:cNvSpPr>
          <p:nvPr/>
        </p:nvSpPr>
        <p:spPr>
          <a:xfrm>
            <a:off x="0" y="65886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9972E-B495-7D42-862D-914296B4CAD3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7359449-B428-0355-88CA-B01E14C24460}"/>
              </a:ext>
            </a:extLst>
          </p:cNvPr>
          <p:cNvSpPr txBox="1">
            <a:spLocks/>
          </p:cNvSpPr>
          <p:nvPr/>
        </p:nvSpPr>
        <p:spPr>
          <a:xfrm>
            <a:off x="743989" y="1187456"/>
            <a:ext cx="6099356" cy="186352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https://bolunxu.github.io/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E69FDC6-B6AA-ACBE-90EB-2797267D82DB}"/>
              </a:ext>
            </a:extLst>
          </p:cNvPr>
          <p:cNvSpPr txBox="1">
            <a:spLocks/>
          </p:cNvSpPr>
          <p:nvPr/>
        </p:nvSpPr>
        <p:spPr>
          <a:xfrm>
            <a:off x="5510198" y="1860180"/>
            <a:ext cx="6099175" cy="2869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Xu, Bolun, Magnus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Korpås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Audun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Botterud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"Operational Valuation of Energy Storage under Multi-stage Price Uncertainties." In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2020 59th IEEE Conference on Decision and Control (CDC)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pp. 55-60. IEEE, 2020.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Zheng, Ningkun, Joshua Jerzy Jaworski, and Bolun Xu. "Arbitraging Variable Efficiency Energy Storage using Analytical Stochastic Dynamic Programming."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IEEE Transactions on Power Systems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(2022).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Zheng, Ningkun, and Bolun Xu. "Impact of Bidding and Dispatch Models over Energy Storage Utilization in Bulk Power Systems." IREP Bulk Power System Dynamics and Control Conference 2022.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Ningkun Zheng, Xin Qin, Di Wu, Gabe Murtaugh, and Bolun Xu. “Energy Storage State-of-Charge Market Model”, https://arxiv.org/pdf/2207.07221.pdf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olun Xu">
            <a:extLst>
              <a:ext uri="{FF2B5EF4-FFF2-40B4-BE49-F238E27FC236}">
                <a16:creationId xmlns:a16="http://schemas.microsoft.com/office/drawing/2014/main" id="{A22055E1-7F68-8C12-D140-C0421778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04" y="2746941"/>
            <a:ext cx="1298435" cy="129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D45018-629B-BB59-2A10-9188F713B946}"/>
              </a:ext>
            </a:extLst>
          </p:cNvPr>
          <p:cNvSpPr txBox="1"/>
          <p:nvPr/>
        </p:nvSpPr>
        <p:spPr>
          <a:xfrm>
            <a:off x="3222821" y="415326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Bolun Xu</a:t>
            </a:r>
          </a:p>
        </p:txBody>
      </p:sp>
      <p:pic>
        <p:nvPicPr>
          <p:cNvPr id="3" name="Picture 2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2BCCA61-1CA7-5BE2-861D-60911675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96" y="2746941"/>
            <a:ext cx="1299337" cy="1299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8FFB95-6723-D768-62BB-8CB1EC407928}"/>
              </a:ext>
            </a:extLst>
          </p:cNvPr>
          <p:cNvSpPr txBox="1"/>
          <p:nvPr/>
        </p:nvSpPr>
        <p:spPr>
          <a:xfrm>
            <a:off x="1221564" y="415326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Steven Liu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B9AA448-FCE4-E9D0-FE85-4EDCC95E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86201"/>
            <a:ext cx="3657600" cy="5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24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14|7.9"/>
</p:tagLst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11114</TotalTime>
  <Words>435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Motivation</vt:lpstr>
      <vt:lpstr>Opportunity value and control</vt:lpstr>
      <vt:lpstr>Learning Opportunity Value</vt:lpstr>
      <vt:lpstr>New York State Case Study</vt:lpstr>
      <vt:lpstr>New York State Case Study</vt:lpstr>
      <vt:lpstr>Conclusion and Future Directions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ZhengNingkun</cp:lastModifiedBy>
  <cp:revision>208</cp:revision>
  <dcterms:created xsi:type="dcterms:W3CDTF">2021-11-01T16:40:17Z</dcterms:created>
  <dcterms:modified xsi:type="dcterms:W3CDTF">2022-10-14T22:09:01Z</dcterms:modified>
</cp:coreProperties>
</file>